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</p:sldIdLst>
  <p:sldSz cx="14401800" cy="7200900"/>
  <p:notesSz cx="6858000" cy="9144000"/>
  <p:defaultTextStyle>
    <a:defPPr>
      <a:defRPr lang="pt-BR"/>
    </a:defPPr>
    <a:lvl1pPr marL="0" algn="l" defTabSz="10285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293" algn="l" defTabSz="10285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587" algn="l" defTabSz="10285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2880" algn="l" defTabSz="10285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173" algn="l" defTabSz="10285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467" algn="l" defTabSz="10285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5760" algn="l" defTabSz="10285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054" algn="l" defTabSz="10285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346" algn="l" defTabSz="10285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556" autoAdjust="0"/>
    <p:restoredTop sz="94660"/>
  </p:normalViewPr>
  <p:slideViewPr>
    <p:cSldViewPr>
      <p:cViewPr>
        <p:scale>
          <a:sx n="60" d="100"/>
          <a:sy n="60" d="100"/>
        </p:scale>
        <p:origin x="-264" y="54"/>
      </p:cViewPr>
      <p:guideLst>
        <p:guide orient="horz" pos="2268"/>
        <p:guide pos="4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897354"/>
            <a:ext cx="14412965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3444" tIns="61722" rIns="123444" bIns="61722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1080135" y="1840232"/>
            <a:ext cx="12241530" cy="1921249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65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1080135" y="3792187"/>
            <a:ext cx="12241530" cy="1259689"/>
          </a:xfrm>
        </p:spPr>
        <p:txBody>
          <a:bodyPr lIns="61722" rIns="61722"/>
          <a:lstStyle>
            <a:lvl1pPr marL="0" marR="86411" indent="0" algn="r">
              <a:buNone/>
              <a:defRPr>
                <a:solidFill>
                  <a:schemeClr val="tx2"/>
                </a:solidFill>
              </a:defRPr>
            </a:lvl1pPr>
            <a:lvl2pPr marL="617220" indent="0" algn="ctr">
              <a:buNone/>
            </a:lvl2pPr>
            <a:lvl3pPr marL="1234440" indent="0" algn="ctr">
              <a:buNone/>
            </a:lvl3pPr>
            <a:lvl4pPr marL="1851660" indent="0" algn="ctr">
              <a:buNone/>
            </a:lvl4pPr>
            <a:lvl5pPr marL="2468880" indent="0" algn="ctr">
              <a:buNone/>
            </a:lvl5pPr>
            <a:lvl6pPr marL="3086100" indent="0" algn="ctr">
              <a:buNone/>
            </a:lvl6pPr>
            <a:lvl7pPr marL="3703320" indent="0" algn="ctr">
              <a:buNone/>
            </a:lvl7pPr>
            <a:lvl8pPr marL="4320540" indent="0" algn="ctr">
              <a:buNone/>
            </a:lvl8pPr>
            <a:lvl9pPr marL="493776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5929" y="5200650"/>
            <a:ext cx="14407730" cy="2007692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0ECF32-D226-47E8-B298-046C6C8083ED}" type="datetimeFigureOut">
              <a:rPr lang="pt-BR" smtClean="0"/>
              <a:pPr/>
              <a:t>13/03/2012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2D1A0D-1E86-4D59-9A4E-52D074E477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20090" y="1555396"/>
            <a:ext cx="12961620" cy="460537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0ECF32-D226-47E8-B298-046C6C8083ED}" type="datetimeFigureOut">
              <a:rPr lang="pt-BR" smtClean="0"/>
              <a:pPr/>
              <a:t>13/03/2012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D1A0D-1E86-4D59-9A4E-52D074E477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779321" y="288373"/>
            <a:ext cx="2799515" cy="5872399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20090" y="288373"/>
            <a:ext cx="9961245" cy="5872398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0ECF32-D226-47E8-B298-046C6C8083ED}" type="datetimeFigureOut">
              <a:rPr lang="pt-BR" smtClean="0"/>
              <a:pPr/>
              <a:t>13/03/2012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D1A0D-1E86-4D59-9A4E-52D074E477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0ECF32-D226-47E8-B298-046C6C8083ED}" type="datetimeFigureOut">
              <a:rPr lang="pt-BR" smtClean="0"/>
              <a:pPr/>
              <a:t>13/03/2012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D1A0D-1E86-4D59-9A4E-52D074E477E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7742" y="1112698"/>
            <a:ext cx="12241530" cy="192024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65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178273" y="3078298"/>
            <a:ext cx="7200900" cy="1527632"/>
          </a:xfrm>
        </p:spPr>
        <p:txBody>
          <a:bodyPr lIns="123444" rIns="123444" anchor="t"/>
          <a:lstStyle>
            <a:lvl1pPr marL="0" indent="0" algn="l">
              <a:buNone/>
              <a:defRPr sz="3100">
                <a:solidFill>
                  <a:schemeClr val="tx1"/>
                </a:solidFill>
              </a:defRPr>
            </a:lvl1pPr>
            <a:lvl2pPr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0ECF32-D226-47E8-B298-046C6C8083ED}" type="datetimeFigureOut">
              <a:rPr lang="pt-BR" smtClean="0"/>
              <a:pPr/>
              <a:t>13/03/2012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D1A0D-1E86-4D59-9A4E-52D074E477E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5727771" y="3155746"/>
            <a:ext cx="288036" cy="24003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444" tIns="61722" rIns="123444" bIns="61722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5434166" y="3155746"/>
            <a:ext cx="288036" cy="24003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444" tIns="61722" rIns="123444" bIns="61722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20090" y="1555395"/>
            <a:ext cx="6360795" cy="4752261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7320915" y="1555395"/>
            <a:ext cx="6360795" cy="4752261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0ECF32-D226-47E8-B298-046C6C8083ED}" type="datetimeFigureOut">
              <a:rPr lang="pt-BR" smtClean="0"/>
              <a:pPr/>
              <a:t>13/03/2012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D1A0D-1E86-4D59-9A4E-52D074E477E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90" y="286703"/>
            <a:ext cx="12961620" cy="12001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0090" y="5680710"/>
            <a:ext cx="6363296" cy="8001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46888" anchor="ctr"/>
          <a:lstStyle>
            <a:lvl1pPr marL="0" indent="0">
              <a:buNone/>
              <a:defRPr sz="3200" b="0">
                <a:solidFill>
                  <a:schemeClr val="bg1"/>
                </a:solidFill>
              </a:defRPr>
            </a:lvl1pPr>
            <a:lvl2pPr>
              <a:buNone/>
              <a:defRPr sz="2700" b="1"/>
            </a:lvl2pPr>
            <a:lvl3pPr>
              <a:buNone/>
              <a:defRPr sz="2400" b="1"/>
            </a:lvl3pPr>
            <a:lvl4pPr>
              <a:buNone/>
              <a:defRPr sz="2200" b="1"/>
            </a:lvl4pPr>
            <a:lvl5pPr>
              <a:buNone/>
              <a:defRPr sz="22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7315917" y="5680710"/>
            <a:ext cx="6365796" cy="8001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46888" anchor="ctr"/>
          <a:lstStyle>
            <a:lvl1pPr marL="0" indent="0">
              <a:buNone/>
              <a:defRPr sz="3200" b="0">
                <a:solidFill>
                  <a:schemeClr val="bg1"/>
                </a:solidFill>
              </a:defRPr>
            </a:lvl1pPr>
            <a:lvl2pPr>
              <a:buNone/>
              <a:defRPr sz="2700" b="1"/>
            </a:lvl2pPr>
            <a:lvl3pPr>
              <a:buNone/>
              <a:defRPr sz="2400" b="1"/>
            </a:lvl3pPr>
            <a:lvl4pPr>
              <a:buNone/>
              <a:defRPr sz="2200" b="1"/>
            </a:lvl4pPr>
            <a:lvl5pPr>
              <a:buNone/>
              <a:defRPr sz="22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720090" y="1516509"/>
            <a:ext cx="6363296" cy="4138851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7315915" y="1516509"/>
            <a:ext cx="6365796" cy="4138851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0ECF32-D226-47E8-B298-046C6C8083ED}" type="datetimeFigureOut">
              <a:rPr lang="pt-BR" smtClean="0"/>
              <a:pPr/>
              <a:t>13/03/2012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D1A0D-1E86-4D59-9A4E-52D074E477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0ECF32-D226-47E8-B298-046C6C8083ED}" type="datetimeFigureOut">
              <a:rPr lang="pt-BR" smtClean="0"/>
              <a:pPr/>
              <a:t>13/03/2012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D1A0D-1E86-4D59-9A4E-52D074E477E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0ECF32-D226-47E8-B298-046C6C8083ED}" type="datetimeFigureOut">
              <a:rPr lang="pt-BR" smtClean="0"/>
              <a:pPr/>
              <a:t>13/03/2012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D1A0D-1E86-4D59-9A4E-52D074E477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180" y="5120640"/>
            <a:ext cx="11783797" cy="48006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34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960870" y="5622857"/>
            <a:ext cx="6259982" cy="960120"/>
          </a:xfrm>
        </p:spPr>
        <p:txBody>
          <a:bodyPr/>
          <a:lstStyle>
            <a:lvl1pPr marL="0" indent="0" algn="r">
              <a:buNone/>
              <a:defRPr sz="2200"/>
            </a:lvl1pPr>
            <a:lvl2pPr>
              <a:buNone/>
              <a:defRPr sz="1600"/>
            </a:lvl2pPr>
            <a:lvl3pPr>
              <a:buNone/>
              <a:defRPr sz="1400"/>
            </a:lvl3pPr>
            <a:lvl4pPr>
              <a:buNone/>
              <a:defRPr sz="1200"/>
            </a:lvl4pPr>
            <a:lvl5pPr>
              <a:buNone/>
              <a:defRPr sz="12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440180" y="288036"/>
            <a:ext cx="11780672" cy="4800600"/>
          </a:xfrm>
        </p:spPr>
        <p:txBody>
          <a:bodyPr/>
          <a:lstStyle>
            <a:lvl1pPr>
              <a:defRPr sz="4300"/>
            </a:lvl1pPr>
            <a:lvl2pPr>
              <a:defRPr sz="38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0595075" y="6728341"/>
            <a:ext cx="3024378" cy="384048"/>
          </a:xfrm>
        </p:spPr>
        <p:txBody>
          <a:bodyPr/>
          <a:lstStyle>
            <a:extLst/>
          </a:lstStyle>
          <a:p>
            <a:fld id="{A90ECF32-D226-47E8-B298-046C6C8083ED}" type="datetimeFigureOut">
              <a:rPr lang="pt-BR" smtClean="0"/>
              <a:pPr/>
              <a:t>13/03/2012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D1A0D-1E86-4D59-9A4E-52D074E477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7440" y="5715572"/>
            <a:ext cx="11281410" cy="680644"/>
          </a:xfrm>
          <a:noFill/>
        </p:spPr>
        <p:txBody>
          <a:bodyPr lIns="123444" tIns="0" rIns="123444" anchor="t"/>
          <a:lstStyle>
            <a:lvl1pPr marL="0" marR="24689" indent="0" algn="r">
              <a:buNone/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0045" y="199466"/>
            <a:ext cx="13681710" cy="4608576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43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0ECF32-D226-47E8-B298-046C6C8083ED}" type="datetimeFigureOut">
              <a:rPr lang="pt-BR" smtClean="0"/>
              <a:pPr/>
              <a:t>13/03/2012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6898614" y="6728342"/>
            <a:ext cx="3702323" cy="38338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2D1A0D-1E86-4D59-9A4E-52D074E477E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0045" y="5108378"/>
            <a:ext cx="12718805" cy="590806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41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86355" y="6242183"/>
            <a:ext cx="7781483" cy="96713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3444" tIns="61722" rIns="123444" bIns="61722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765005" y="6235961"/>
            <a:ext cx="5812460" cy="98012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3444" tIns="61722" rIns="123444" bIns="61722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9516" y="6080816"/>
            <a:ext cx="5358645" cy="1134911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23444" tIns="61722" rIns="123444" bIns="61722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14548" y="6077126"/>
            <a:ext cx="5363677" cy="1138602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13645976" y="5237862"/>
            <a:ext cx="288036" cy="24003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444" tIns="61722" rIns="123444" bIns="61722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13352371" y="5237862"/>
            <a:ext cx="288036" cy="24003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444" tIns="61722" rIns="123444" bIns="61722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86355" y="6242183"/>
            <a:ext cx="7781483" cy="96713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3444" tIns="61722" rIns="123444" bIns="61722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765005" y="6235961"/>
            <a:ext cx="5812460" cy="98012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3444" tIns="61722" rIns="123444" bIns="61722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9516" y="6080816"/>
            <a:ext cx="5358645" cy="1134911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23444" tIns="61722" rIns="123444" bIns="61722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14548" y="6077126"/>
            <a:ext cx="5363677" cy="1138602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720090" y="288370"/>
            <a:ext cx="12961620" cy="1200150"/>
          </a:xfrm>
          <a:prstGeom prst="rect">
            <a:avLst/>
          </a:prstGeom>
        </p:spPr>
        <p:txBody>
          <a:bodyPr vert="horz" lIns="123444" tIns="61722" rIns="123444" bIns="61722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720090" y="1555395"/>
            <a:ext cx="12961620" cy="4752261"/>
          </a:xfrm>
          <a:prstGeom prst="rect">
            <a:avLst/>
          </a:prstGeom>
        </p:spPr>
        <p:txBody>
          <a:bodyPr vert="horz" lIns="123444" tIns="61722" rIns="123444" bIns="61722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10595075" y="6728341"/>
            <a:ext cx="3024378" cy="384048"/>
          </a:xfrm>
          <a:prstGeom prst="rect">
            <a:avLst/>
          </a:prstGeom>
        </p:spPr>
        <p:txBody>
          <a:bodyPr vert="horz" lIns="123444" tIns="61722" rIns="123444" bIns="61722" anchor="b"/>
          <a:lstStyle>
            <a:lvl1pPr algn="l" eaLnBrk="1" latinLnBrk="0" hangingPunct="1">
              <a:defRPr kumimoji="0" sz="1400">
                <a:solidFill>
                  <a:schemeClr val="tx1"/>
                </a:solidFill>
              </a:defRPr>
            </a:lvl1pPr>
            <a:extLst/>
          </a:lstStyle>
          <a:p>
            <a:fld id="{A90ECF32-D226-47E8-B298-046C6C8083ED}" type="datetimeFigureOut">
              <a:rPr lang="pt-BR" smtClean="0"/>
              <a:pPr/>
              <a:t>13/03/2012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6898614" y="6728342"/>
            <a:ext cx="3702323" cy="383381"/>
          </a:xfrm>
          <a:prstGeom prst="rect">
            <a:avLst/>
          </a:prstGeom>
        </p:spPr>
        <p:txBody>
          <a:bodyPr vert="horz" lIns="123444" tIns="61722" rIns="123444" bIns="61722" anchor="b"/>
          <a:lstStyle>
            <a:lvl1pPr algn="r" eaLnBrk="1" latinLnBrk="0" hangingPunct="1">
              <a:defRPr kumimoji="0" sz="14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13619453" y="6728342"/>
            <a:ext cx="576072" cy="383381"/>
          </a:xfrm>
          <a:prstGeom prst="rect">
            <a:avLst/>
          </a:prstGeom>
        </p:spPr>
        <p:txBody>
          <a:bodyPr vert="horz" lIns="123444" tIns="61722" rIns="123444" bIns="61722" anchor="b"/>
          <a:lstStyle>
            <a:lvl1pPr algn="r" eaLnBrk="1" latinLnBrk="0" hangingPunct="1">
              <a:defRPr kumimoji="0" sz="1400" b="0">
                <a:solidFill>
                  <a:schemeClr val="tx1"/>
                </a:solidFill>
              </a:defRPr>
            </a:lvl1pPr>
            <a:extLst/>
          </a:lstStyle>
          <a:p>
            <a:fld id="{E12D1A0D-1E86-4D59-9A4E-52D074E477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5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93776" indent="-345643" algn="l" rtl="0" eaLnBrk="1" latinLnBrk="0" hangingPunct="1">
        <a:spcBef>
          <a:spcPts val="54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9419" indent="-308610" algn="l" rtl="0" eaLnBrk="1" latinLnBrk="0" hangingPunct="1">
        <a:spcBef>
          <a:spcPts val="437"/>
        </a:spcBef>
        <a:buClr>
          <a:schemeClr val="accent1"/>
        </a:buClr>
        <a:buFont typeface="Verdana"/>
        <a:buChar char="◦"/>
        <a:defRPr kumimoji="0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160374" indent="-308610" algn="l" rtl="0" eaLnBrk="1" latinLnBrk="0" hangingPunct="1">
        <a:spcBef>
          <a:spcPts val="472"/>
        </a:spcBef>
        <a:buClr>
          <a:schemeClr val="accent2"/>
        </a:buClr>
        <a:buSzPct val="100000"/>
        <a:buFont typeface="Wingdings 2"/>
        <a:buChar char="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308610" algn="l" rtl="0" eaLnBrk="1" latinLnBrk="0" hangingPunct="1">
        <a:spcBef>
          <a:spcPts val="472"/>
        </a:spcBef>
        <a:buClr>
          <a:schemeClr val="accent2"/>
        </a:buClr>
        <a:buFont typeface="Wingdings 2"/>
        <a:buChar char="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308610" algn="l" rtl="0" eaLnBrk="1" latinLnBrk="0" hangingPunct="1">
        <a:spcBef>
          <a:spcPts val="472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indent="-308610" algn="l" rtl="0" eaLnBrk="1" latinLnBrk="0" hangingPunct="1">
        <a:spcBef>
          <a:spcPts val="472"/>
        </a:spcBef>
        <a:buClr>
          <a:schemeClr val="accent3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308610" algn="l" rtl="0" eaLnBrk="1" latinLnBrk="0" hangingPunct="1">
        <a:spcBef>
          <a:spcPts val="472"/>
        </a:spcBef>
        <a:buClr>
          <a:schemeClr val="accent3"/>
        </a:buClr>
        <a:buFont typeface="Wingdings 2"/>
        <a:buChar char="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2777490" indent="-308610" algn="l" rtl="0" eaLnBrk="1" latinLnBrk="0" hangingPunct="1">
        <a:spcBef>
          <a:spcPts val="472"/>
        </a:spcBef>
        <a:buClr>
          <a:schemeClr val="accent3"/>
        </a:buClr>
        <a:buFont typeface="Wingdings 2"/>
        <a:buChar char="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3086100" indent="-308610" algn="l" rtl="0" eaLnBrk="1" latinLnBrk="0" hangingPunct="1">
        <a:spcBef>
          <a:spcPts val="472"/>
        </a:spcBef>
        <a:buClr>
          <a:schemeClr val="accent3"/>
        </a:buClr>
        <a:buFont typeface="Wingdings 2"/>
        <a:buChar char=""/>
        <a:defRPr kumimoji="0" sz="22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344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8516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0861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703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3205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9377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512267" y="2376317"/>
          <a:ext cx="12241360" cy="3024331"/>
        </p:xfrm>
        <a:graphic>
          <a:graphicData uri="http://schemas.openxmlformats.org/drawingml/2006/table">
            <a:tbl>
              <a:tblPr/>
              <a:tblGrid>
                <a:gridCol w="3785338"/>
                <a:gridCol w="5118774"/>
                <a:gridCol w="3337248"/>
              </a:tblGrid>
              <a:tr h="3024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Data </a:t>
                      </a:r>
                      <a:r>
                        <a:rPr lang="pt-BR" sz="1200" b="1" baseline="0" dirty="0" smtClean="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                                      Horário: </a:t>
                      </a:r>
                      <a:r>
                        <a:rPr lang="pt-BR" sz="1200" b="1" dirty="0" smtClean="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14-17h</a:t>
                      </a:r>
                      <a:endParaRPr lang="pt-BR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Professora convidada</a:t>
                      </a:r>
                      <a:endParaRPr lang="pt-BR" sz="120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Instituição</a:t>
                      </a:r>
                      <a:endParaRPr lang="pt-BR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29 </a:t>
                      </a:r>
                      <a:r>
                        <a:rPr lang="pt-BR" sz="1200" dirty="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de Março – </a:t>
                      </a:r>
                      <a:r>
                        <a:rPr lang="pt-BR" sz="1200" dirty="0" smtClean="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5af</a:t>
                      </a:r>
                      <a:endParaRPr lang="pt-BR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Ana Waleska Mendonça</a:t>
                      </a:r>
                      <a:endParaRPr lang="pt-BR" sz="120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PUC-Rio</a:t>
                      </a:r>
                      <a:endParaRPr lang="pt-BR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17 de Abri – </a:t>
                      </a:r>
                      <a:r>
                        <a:rPr lang="pt-BR" sz="1200" dirty="0" smtClean="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3af</a:t>
                      </a:r>
                      <a:endParaRPr lang="pt-BR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Libânia Xavier</a:t>
                      </a:r>
                      <a:endParaRPr lang="pt-BR" sz="120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UFRJ</a:t>
                      </a:r>
                      <a:endParaRPr lang="pt-BR" sz="120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30 de Maio – 4af</a:t>
                      </a:r>
                      <a:endParaRPr lang="pt-BR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Clarice Nunes</a:t>
                      </a:r>
                      <a:endParaRPr lang="pt-BR" sz="120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UFF</a:t>
                      </a:r>
                      <a:endParaRPr lang="pt-BR" sz="120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20 de Junho – 4af</a:t>
                      </a:r>
                      <a:endParaRPr lang="pt-BR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Nailda Bonato</a:t>
                      </a:r>
                      <a:endParaRPr lang="pt-BR" sz="120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UNIRIO</a:t>
                      </a:r>
                      <a:endParaRPr lang="pt-BR" sz="120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30 de Agosto – 5af</a:t>
                      </a:r>
                      <a:endParaRPr lang="pt-BR" sz="120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Silvia Martinez</a:t>
                      </a:r>
                      <a:endParaRPr lang="pt-BR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UENF</a:t>
                      </a:r>
                      <a:endParaRPr lang="pt-BR" sz="120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27 de Setembro – 5af</a:t>
                      </a:r>
                      <a:endParaRPr lang="pt-BR" sz="120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Gabriela </a:t>
                      </a:r>
                      <a:r>
                        <a:rPr lang="pt-BR" sz="1200" dirty="0" err="1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Rizo</a:t>
                      </a:r>
                      <a:endParaRPr lang="pt-BR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UFRRJ</a:t>
                      </a:r>
                      <a:endParaRPr lang="pt-BR" sz="120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01 de Novembro – 5af </a:t>
                      </a:r>
                      <a:endParaRPr lang="pt-BR" sz="120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Sonia </a:t>
                      </a:r>
                      <a:r>
                        <a:rPr lang="pt-BR" sz="1200" dirty="0" err="1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Camara</a:t>
                      </a:r>
                      <a:endParaRPr lang="pt-BR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UERJ- FFP- São Gonçalo</a:t>
                      </a:r>
                      <a:endParaRPr lang="pt-BR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8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21 de Novembro – 4af</a:t>
                      </a:r>
                      <a:endParaRPr lang="pt-BR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Alzira Batalha</a:t>
                      </a:r>
                      <a:endParaRPr lang="pt-BR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José </a:t>
                      </a:r>
                      <a:r>
                        <a:rPr lang="pt-BR" sz="1200" dirty="0" err="1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Gondra</a:t>
                      </a:r>
                      <a:endParaRPr lang="pt-BR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UERJ- FEBF – Caxias</a:t>
                      </a:r>
                      <a:endParaRPr lang="pt-BR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C00000"/>
                          </a:solidFill>
                          <a:latin typeface="Garamond"/>
                          <a:ea typeface="Calibri"/>
                          <a:cs typeface="Calibri"/>
                        </a:rPr>
                        <a:t>UERJ - Maracanã</a:t>
                      </a:r>
                      <a:endParaRPr lang="pt-BR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14" marR="108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16124" y="-1671676"/>
            <a:ext cx="13825536" cy="8752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859" tIns="51430" rIns="102859" bIns="51430" numCol="1" anchor="ctr" anchorCtr="0" compatLnSpc="1">
            <a:prstTxWarp prst="textNoShape">
              <a:avLst/>
            </a:prstTxWarp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sz="1400" b="1" dirty="0"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sz="1400" b="1" dirty="0"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sz="1400" b="1" dirty="0"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sz="1400" b="1" dirty="0"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sz="1400" b="1" dirty="0"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sz="1400" b="1" dirty="0"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sz="1400" b="1" dirty="0"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sz="1400" b="1" dirty="0"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sz="1400" b="1" dirty="0"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18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ea typeface="Calibri" pitchFamily="34" charset="0"/>
                <a:cs typeface="Calibri" pitchFamily="34" charset="0"/>
              </a:rPr>
              <a:t>Ciclo de Palestras</a:t>
            </a:r>
            <a:endParaRPr lang="pt-BR" sz="18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800" b="1" i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ea typeface="Calibri" pitchFamily="34" charset="0"/>
                <a:cs typeface="Calibri" pitchFamily="34" charset="0"/>
              </a:rPr>
              <a:t>Ensino de História da Educação no Rio de Janeiro</a:t>
            </a:r>
            <a:endParaRPr lang="pt-BR" sz="18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600" b="1" i="1" dirty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ea typeface="Calibri" pitchFamily="34" charset="0"/>
                <a:cs typeface="Calibri" pitchFamily="34" charset="0"/>
              </a:rPr>
              <a:t>.C. O. N. V. I. T. E.</a:t>
            </a:r>
            <a:endParaRPr lang="pt-BR" sz="12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dirty="0"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ea typeface="Calibri" pitchFamily="34" charset="0"/>
                <a:cs typeface="Calibri" pitchFamily="34" charset="0"/>
              </a:rPr>
              <a:t>Considerando o crescimento da pesquisa no campo da educação e no da história da educação de modo mais particular, como atestado em vários estudos da área, sentimos que as reflexões a respeito do ensino de história da educação e sua relação com os programas de formação de professores e pesquisadores ainda é rarefeita, como também vem sendo observado por vários colegas que têm se debruçado sobre esta questão.</a:t>
            </a:r>
            <a:endParaRPr lang="pt-BR" sz="12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ea typeface="Calibri" pitchFamily="34" charset="0"/>
                <a:cs typeface="Calibri" pitchFamily="34" charset="0"/>
              </a:rPr>
              <a:t>Frente a este quadro de expansão e rarefação, consideramos oportuno organizar um </a:t>
            </a:r>
            <a:r>
              <a:rPr lang="pt-BR" sz="1200" i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ea typeface="Calibri" pitchFamily="34" charset="0"/>
                <a:cs typeface="Calibri" pitchFamily="34" charset="0"/>
              </a:rPr>
              <a:t>Ciclo de Palestras sobre o Ensino de História da Educação no Rio de Janeiro</a:t>
            </a:r>
            <a:r>
              <a:rPr lang="pt-BR" sz="1200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ea typeface="Calibri" pitchFamily="34" charset="0"/>
                <a:cs typeface="Calibri" pitchFamily="34" charset="0"/>
              </a:rPr>
              <a:t>. Para tanto, como ação piloto, pensamos em reunir um conjunto de instituições nas quais o ensino e a pesquisa em história da educação são reconhecidamente consolidados. Deste modo, neste primeiro movimento, selecionamos sete universidades para participar desta iniciativa: </a:t>
            </a:r>
            <a:r>
              <a:rPr lang="pt-BR" sz="1200" dirty="0" err="1">
                <a:solidFill>
                  <a:schemeClr val="bg2">
                    <a:lumMod val="25000"/>
                  </a:schemeClr>
                </a:solidFill>
                <a:latin typeface="Garamond" pitchFamily="18" charset="0"/>
                <a:ea typeface="Calibri" pitchFamily="34" charset="0"/>
                <a:cs typeface="Calibri" pitchFamily="34" charset="0"/>
              </a:rPr>
              <a:t>PUC-Rio</a:t>
            </a:r>
            <a:r>
              <a:rPr lang="pt-BR" sz="1200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ea typeface="Calibri" pitchFamily="34" charset="0"/>
                <a:cs typeface="Calibri" pitchFamily="34" charset="0"/>
              </a:rPr>
              <a:t>, UFRJ, UFF, UNIRIO, UENF, UFRRJ e UERJ.</a:t>
            </a:r>
            <a:endParaRPr lang="pt-BR" sz="12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b="1" dirty="0">
              <a:solidFill>
                <a:schemeClr val="bg2">
                  <a:lumMod val="25000"/>
                </a:schemeClr>
              </a:solidFill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b="1" dirty="0">
              <a:solidFill>
                <a:schemeClr val="bg2">
                  <a:lumMod val="25000"/>
                </a:schemeClr>
              </a:solidFill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b="1" dirty="0">
              <a:solidFill>
                <a:schemeClr val="bg2">
                  <a:lumMod val="25000"/>
                </a:schemeClr>
              </a:solidFill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b="1" dirty="0">
              <a:solidFill>
                <a:schemeClr val="bg2">
                  <a:lumMod val="25000"/>
                </a:schemeClr>
              </a:solidFill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b="1" dirty="0" smtClean="0">
              <a:solidFill>
                <a:schemeClr val="bg2">
                  <a:lumMod val="25000"/>
                </a:schemeClr>
              </a:solidFill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b="1" dirty="0">
              <a:solidFill>
                <a:schemeClr val="bg2">
                  <a:lumMod val="25000"/>
                </a:schemeClr>
              </a:solidFill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b="1" dirty="0">
              <a:solidFill>
                <a:schemeClr val="bg2">
                  <a:lumMod val="25000"/>
                </a:schemeClr>
              </a:solidFill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b="1" dirty="0">
              <a:solidFill>
                <a:schemeClr val="bg2">
                  <a:lumMod val="25000"/>
                </a:schemeClr>
              </a:solidFill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b="1" dirty="0">
              <a:solidFill>
                <a:schemeClr val="bg2">
                  <a:lumMod val="25000"/>
                </a:schemeClr>
              </a:solidFill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b="1" dirty="0">
              <a:solidFill>
                <a:schemeClr val="bg2">
                  <a:lumMod val="25000"/>
                </a:schemeClr>
              </a:solidFill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b="1" dirty="0">
              <a:solidFill>
                <a:schemeClr val="bg2">
                  <a:lumMod val="25000"/>
                </a:schemeClr>
              </a:solidFill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b="1" dirty="0">
              <a:solidFill>
                <a:schemeClr val="bg2">
                  <a:lumMod val="25000"/>
                </a:schemeClr>
              </a:solidFill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b="1" dirty="0">
              <a:solidFill>
                <a:schemeClr val="bg2">
                  <a:lumMod val="25000"/>
                </a:schemeClr>
              </a:solidFill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b="1" dirty="0">
              <a:solidFill>
                <a:schemeClr val="bg2">
                  <a:lumMod val="25000"/>
                </a:schemeClr>
              </a:solidFill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b="1" dirty="0">
              <a:solidFill>
                <a:schemeClr val="bg2">
                  <a:lumMod val="25000"/>
                </a:schemeClr>
              </a:solidFill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b="1" dirty="0">
              <a:solidFill>
                <a:schemeClr val="bg2">
                  <a:lumMod val="25000"/>
                </a:schemeClr>
              </a:solidFill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b="1" dirty="0">
              <a:solidFill>
                <a:schemeClr val="bg2">
                  <a:lumMod val="25000"/>
                </a:schemeClr>
              </a:solidFill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b="1" dirty="0">
              <a:solidFill>
                <a:schemeClr val="bg2">
                  <a:lumMod val="25000"/>
                </a:schemeClr>
              </a:solidFill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b="1" dirty="0">
              <a:solidFill>
                <a:schemeClr val="bg2">
                  <a:lumMod val="25000"/>
                </a:schemeClr>
              </a:solidFill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ea typeface="Calibri" pitchFamily="34" charset="0"/>
                <a:cs typeface="Calibri" pitchFamily="34" charset="0"/>
              </a:rPr>
              <a:t>Local</a:t>
            </a:r>
            <a:r>
              <a:rPr lang="pt-BR" sz="1200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ea typeface="Calibri" pitchFamily="34" charset="0"/>
                <a:cs typeface="Calibri" pitchFamily="34" charset="0"/>
              </a:rPr>
              <a:t>: Ateliê de História da Educação – Sala 12059 – Bloco F</a:t>
            </a:r>
            <a:endParaRPr lang="pt-BR" sz="12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ea typeface="Calibri" pitchFamily="34" charset="0"/>
                <a:cs typeface="Calibri" pitchFamily="34" charset="0"/>
              </a:rPr>
              <a:t>Esperamos poder contar com a participação de todos para podermos, conjuntamente, construir novas possibilidades de reflexão em torno de nosso ofício e dos compromissos que temos com a pesquisa, ensino e formação docente.</a:t>
            </a:r>
            <a:endParaRPr lang="pt-BR" sz="12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b="1" dirty="0">
              <a:solidFill>
                <a:schemeClr val="bg2">
                  <a:lumMod val="25000"/>
                </a:schemeClr>
              </a:solidFill>
              <a:latin typeface="Garamond" pitchFamily="18" charset="0"/>
              <a:ea typeface="Calibri" pitchFamily="34" charset="0"/>
              <a:cs typeface="Calibri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ea typeface="Calibri" pitchFamily="34" charset="0"/>
                <a:cs typeface="Calibri" pitchFamily="34" charset="0"/>
              </a:rPr>
              <a:t>Universidade do Estado do Rio de Janeiro</a:t>
            </a:r>
            <a:endParaRPr lang="pt-BR" sz="12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ea typeface="Calibri" pitchFamily="34" charset="0"/>
                <a:cs typeface="Calibri" pitchFamily="34" charset="0"/>
              </a:rPr>
              <a:t>Programa de </a:t>
            </a:r>
            <a:r>
              <a:rPr lang="pt-BR" sz="1200" b="1" dirty="0" err="1">
                <a:solidFill>
                  <a:schemeClr val="bg2">
                    <a:lumMod val="25000"/>
                  </a:schemeClr>
                </a:solidFill>
                <a:latin typeface="Garamond" pitchFamily="18" charset="0"/>
                <a:ea typeface="Calibri" pitchFamily="34" charset="0"/>
                <a:cs typeface="Calibri" pitchFamily="34" charset="0"/>
              </a:rPr>
              <a:t>Pós-graduação</a:t>
            </a:r>
            <a:r>
              <a:rPr lang="pt-BR" sz="12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ea typeface="Calibri" pitchFamily="34" charset="0"/>
                <a:cs typeface="Calibri" pitchFamily="34" charset="0"/>
              </a:rPr>
              <a:t> em Educação</a:t>
            </a:r>
            <a:endParaRPr lang="pt-BR" sz="12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ea typeface="Calibri" pitchFamily="34" charset="0"/>
                <a:cs typeface="Calibri" pitchFamily="34" charset="0"/>
              </a:rPr>
              <a:t>Departamento de Ciências Sociais e Educação</a:t>
            </a:r>
            <a:endParaRPr lang="pt-BR" sz="12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ea typeface="Calibri" pitchFamily="34" charset="0"/>
                <a:cs typeface="Calibri" pitchFamily="34" charset="0"/>
              </a:rPr>
              <a:t>Núcleo de Ensino e Pesquisa em História da Educação</a:t>
            </a:r>
            <a:endParaRPr lang="pt-BR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</TotalTime>
  <Words>345</Words>
  <Application>Microsoft Office PowerPoint</Application>
  <PresentationFormat>Personalizar</PresentationFormat>
  <Paragraphs>70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Concurso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José Gondra</dc:creator>
  <cp:lastModifiedBy>José Gondra</cp:lastModifiedBy>
  <cp:revision>6</cp:revision>
  <dcterms:created xsi:type="dcterms:W3CDTF">2012-02-12T23:13:22Z</dcterms:created>
  <dcterms:modified xsi:type="dcterms:W3CDTF">2012-03-14T00:20:42Z</dcterms:modified>
</cp:coreProperties>
</file>