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65" r:id="rId3"/>
    <p:sldId id="267" r:id="rId4"/>
    <p:sldId id="268" r:id="rId5"/>
    <p:sldId id="269" r:id="rId6"/>
    <p:sldId id="270" r:id="rId7"/>
    <p:sldId id="273" r:id="rId8"/>
    <p:sldId id="271" r:id="rId9"/>
    <p:sldId id="272" r:id="rId10"/>
    <p:sldId id="274" r:id="rId11"/>
    <p:sldId id="266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60D5F1-6196-404C-A2FD-D741C6C4627C}" type="datetimeFigureOut">
              <a:rPr lang="pt-BR" smtClean="0"/>
              <a:pPr/>
              <a:t>17/10/2010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C2D8AB-31E7-4DEB-9916-E2A37512F213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pt-BR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Universidade do Estado do Rio de Janeiro</a:t>
            </a:r>
            <a:r>
              <a:rPr lang="pt-BR" sz="2200" dirty="0" smtClean="0">
                <a:solidFill>
                  <a:schemeClr val="tx2"/>
                </a:solidFill>
              </a:rPr>
              <a:t/>
            </a:r>
            <a:br>
              <a:rPr lang="pt-BR" sz="2200" dirty="0" smtClean="0">
                <a:solidFill>
                  <a:schemeClr val="tx2"/>
                </a:solidFill>
              </a:rPr>
            </a:br>
            <a:r>
              <a:rPr lang="pt-BR" sz="2000" dirty="0" smtClean="0">
                <a:solidFill>
                  <a:srgbClr val="002060"/>
                </a:solidFill>
              </a:rPr>
              <a:t>Curso de Especialização em Educação com Aplicação da Informática</a:t>
            </a:r>
            <a:br>
              <a:rPr lang="pt-BR" sz="2000" dirty="0" smtClean="0">
                <a:solidFill>
                  <a:srgbClr val="002060"/>
                </a:solidFill>
              </a:rPr>
            </a:br>
            <a:r>
              <a:rPr lang="pt-BR" sz="2000" dirty="0" smtClean="0">
                <a:solidFill>
                  <a:srgbClr val="002060"/>
                </a:solidFill>
              </a:rPr>
              <a:t>2010 </a:t>
            </a:r>
            <a:br>
              <a:rPr lang="pt-BR" sz="2000" dirty="0" smtClean="0">
                <a:solidFill>
                  <a:srgbClr val="002060"/>
                </a:solidFill>
              </a:rPr>
            </a:br>
            <a:r>
              <a:rPr lang="pt-BR" sz="1800" dirty="0" smtClean="0">
                <a:solidFill>
                  <a:srgbClr val="002060"/>
                </a:solidFill>
              </a:rPr>
              <a:t>Disciplina : Teorias da Aprendizagem</a:t>
            </a:r>
            <a:br>
              <a:rPr lang="pt-BR" sz="1800" dirty="0" smtClean="0">
                <a:solidFill>
                  <a:srgbClr val="002060"/>
                </a:solidFill>
              </a:rPr>
            </a:br>
            <a:r>
              <a:rPr lang="pt-BR" sz="1800" dirty="0" smtClean="0">
                <a:solidFill>
                  <a:srgbClr val="002060"/>
                </a:solidFill>
              </a:rPr>
              <a:t>Prof. Leonel </a:t>
            </a:r>
            <a:r>
              <a:rPr lang="pt-BR" sz="1800" dirty="0" err="1" smtClean="0">
                <a:solidFill>
                  <a:srgbClr val="002060"/>
                </a:solidFill>
              </a:rPr>
              <a:t>Tractenberg</a:t>
            </a:r>
            <a:r>
              <a:rPr lang="pt-BR" sz="1800" dirty="0" smtClean="0">
                <a:solidFill>
                  <a:srgbClr val="002060"/>
                </a:solidFill>
              </a:rPr>
              <a:t/>
            </a:r>
            <a:br>
              <a:rPr lang="pt-BR" sz="1800" dirty="0" smtClean="0">
                <a:solidFill>
                  <a:srgbClr val="002060"/>
                </a:solidFill>
              </a:rPr>
            </a:br>
            <a:r>
              <a:rPr lang="pt-BR" sz="1800" dirty="0" smtClean="0">
                <a:solidFill>
                  <a:srgbClr val="002060"/>
                </a:solidFill>
              </a:rPr>
              <a:t>Grupo 5: Aprendizagem Significativa – Teoria das Inteligências Múltiplas</a:t>
            </a:r>
            <a:endParaRPr lang="pt-BR" sz="1800" dirty="0">
              <a:solidFill>
                <a:srgbClr val="002060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4040188" cy="576063"/>
          </a:xfrm>
        </p:spPr>
        <p:txBody>
          <a:bodyPr>
            <a:normAutofit/>
          </a:bodyPr>
          <a:lstStyle/>
          <a:p>
            <a:pPr algn="ctr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Leonardo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Cericola</a:t>
            </a:r>
            <a:endParaRPr lang="pt-B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half" idx="3"/>
          </p:nvPr>
        </p:nvSpPr>
        <p:spPr>
          <a:xfrm>
            <a:off x="4645025" y="1844823"/>
            <a:ext cx="4041775" cy="648073"/>
          </a:xfrm>
        </p:spPr>
        <p:txBody>
          <a:bodyPr>
            <a:normAutofit/>
          </a:bodyPr>
          <a:lstStyle/>
          <a:p>
            <a:pPr algn="ctr"/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       Rosana Sales</a:t>
            </a:r>
            <a:endParaRPr lang="pt-BR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Espaço Reservado para Conteúdo 7" descr="Leo 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458119" y="3190081"/>
            <a:ext cx="2038350" cy="2495550"/>
          </a:xfrm>
        </p:spPr>
      </p:pic>
      <p:pic>
        <p:nvPicPr>
          <p:cNvPr id="7" name="Espaço Reservado para Conteúdo 6" descr="DSC0385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940152" y="2996953"/>
            <a:ext cx="2016224" cy="2592288"/>
          </a:xfrm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 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Considerações Finais 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sz="1800" dirty="0" smtClean="0"/>
              <a:t>   </a:t>
            </a:r>
          </a:p>
          <a:p>
            <a:pPr algn="just">
              <a:buNone/>
            </a:pPr>
            <a:r>
              <a:rPr lang="pt-BR" sz="1500" dirty="0" smtClean="0">
                <a:latin typeface="Arial Narrow" pitchFamily="34" charset="0"/>
              </a:rPr>
              <a:t>“    </a:t>
            </a:r>
            <a:r>
              <a:rPr lang="pt-BR" sz="1500" b="1" dirty="0" smtClean="0">
                <a:latin typeface="Arial Narrow" pitchFamily="34" charset="0"/>
              </a:rPr>
              <a:t>É </a:t>
            </a:r>
            <a:r>
              <a:rPr lang="pt-BR" sz="1500" b="1" dirty="0" smtClean="0">
                <a:latin typeface="Arial Narrow" pitchFamily="34" charset="0"/>
              </a:rPr>
              <a:t>importante salientar que os meios tecnológicos usados no processo de construção do conhecimento, seja em sala de aula, seja na utilização de serviços oferecidos pela unidade de informação, contribuem para a formação do indivíduo, desenvolvendo sua capacidade de pesquisa, busca de novas informações, estimulando a criatividade e a elaboração de conceitos, deixando de lado a memorização e a formação específica, para dar ênfase a uma formação geral num cenário complexo</a:t>
            </a:r>
            <a:r>
              <a:rPr lang="pt-BR" sz="1500" b="1" dirty="0" smtClean="0">
                <a:latin typeface="Arial Narrow" pitchFamily="34" charset="0"/>
              </a:rPr>
              <a:t>.” ¹</a:t>
            </a:r>
            <a:endParaRPr lang="pt-BR" sz="1800" b="1" dirty="0" smtClean="0"/>
          </a:p>
          <a:p>
            <a:pPr>
              <a:buNone/>
            </a:pPr>
            <a:endParaRPr lang="pt-BR" sz="1800" b="1" dirty="0" smtClean="0"/>
          </a:p>
          <a:p>
            <a:pPr algn="just">
              <a:buNone/>
            </a:pPr>
            <a:r>
              <a:rPr lang="pt-BR" sz="1800" b="1" dirty="0" smtClean="0"/>
              <a:t>     </a:t>
            </a:r>
            <a:r>
              <a:rPr lang="pt-BR" sz="1600" b="1" dirty="0" smtClean="0">
                <a:latin typeface="Arial Narrow" pitchFamily="34" charset="0"/>
              </a:rPr>
              <a:t>Os </a:t>
            </a:r>
            <a:r>
              <a:rPr lang="pt-BR" sz="1600" b="1" i="1" dirty="0" smtClean="0">
                <a:latin typeface="Arial Narrow" pitchFamily="34" charset="0"/>
              </a:rPr>
              <a:t>softwares</a:t>
            </a:r>
            <a:r>
              <a:rPr lang="pt-BR" sz="1600" b="1" dirty="0" smtClean="0">
                <a:latin typeface="Arial Narrow" pitchFamily="34" charset="0"/>
              </a:rPr>
              <a:t> educativos possibilitam a interação </a:t>
            </a:r>
            <a:r>
              <a:rPr lang="pt-BR" sz="1600" b="1" dirty="0" smtClean="0">
                <a:latin typeface="Arial Narrow" pitchFamily="34" charset="0"/>
              </a:rPr>
              <a:t>, encorajando a </a:t>
            </a:r>
            <a:r>
              <a:rPr lang="pt-BR" sz="1600" b="1" dirty="0" smtClean="0">
                <a:latin typeface="Arial Narrow" pitchFamily="34" charset="0"/>
              </a:rPr>
              <a:t>cooperação </a:t>
            </a:r>
            <a:r>
              <a:rPr lang="pt-BR" sz="1600" b="1" dirty="0" smtClean="0">
                <a:latin typeface="Arial Narrow" pitchFamily="34" charset="0"/>
              </a:rPr>
              <a:t>, </a:t>
            </a:r>
            <a:r>
              <a:rPr lang="pt-BR" sz="1600" b="1" dirty="0" smtClean="0">
                <a:latin typeface="Arial Narrow" pitchFamily="34" charset="0"/>
              </a:rPr>
              <a:t>tornando possível a consolidação de uma aprendizagem colaborativa e a realização de atividades extra-sala de aula. </a:t>
            </a:r>
            <a:r>
              <a:rPr lang="pt-BR" sz="1600" b="1" dirty="0" smtClean="0">
                <a:latin typeface="Arial Narrow" pitchFamily="34" charset="0"/>
              </a:rPr>
              <a:t>Podemos </a:t>
            </a:r>
            <a:r>
              <a:rPr lang="pt-BR" sz="1600" b="1" dirty="0" smtClean="0">
                <a:latin typeface="Arial Narrow" pitchFamily="34" charset="0"/>
              </a:rPr>
              <a:t>concluir, com base na teoria das Inteligências Múltiplas e na abordagem metodológica construtivista, que o uso de softwares educativos podem ativar </a:t>
            </a:r>
            <a:r>
              <a:rPr lang="pt-BR" sz="1600" b="1" dirty="0" smtClean="0">
                <a:latin typeface="Arial Narrow" pitchFamily="34" charset="0"/>
              </a:rPr>
              <a:t>habilidades e </a:t>
            </a:r>
            <a:r>
              <a:rPr lang="pt-BR" sz="1600" b="1" dirty="0" smtClean="0">
                <a:latin typeface="Arial Narrow" pitchFamily="34" charset="0"/>
              </a:rPr>
              <a:t>acentuar mais o desenvolvimento de certas </a:t>
            </a:r>
            <a:r>
              <a:rPr lang="pt-BR" sz="1600" b="1" dirty="0" smtClean="0">
                <a:latin typeface="Arial Narrow" pitchFamily="34" charset="0"/>
              </a:rPr>
              <a:t>inteligências.</a:t>
            </a:r>
            <a:endParaRPr lang="pt-BR" sz="1600" b="1" dirty="0">
              <a:latin typeface="Arial Narrow" pitchFamily="34" charset="0"/>
            </a:endParaRPr>
          </a:p>
        </p:txBody>
      </p:sp>
      <p:pic>
        <p:nvPicPr>
          <p:cNvPr id="1026" name="Picture 2" descr="C:\Users\Rosana\AppData\Local\Microsoft\Windows\Temporary Internet Files\Content.IE5\T3LORZUC\MC9003564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168485"/>
            <a:ext cx="1440160" cy="128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Webliografia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Espaço Reservado para Conteúdo 3" descr="Livro 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12160" y="4891087"/>
            <a:ext cx="1944216" cy="1289100"/>
          </a:xfrm>
        </p:spPr>
      </p:pic>
      <p:sp>
        <p:nvSpPr>
          <p:cNvPr id="5" name="Retângulo 4"/>
          <p:cNvSpPr/>
          <p:nvPr/>
        </p:nvSpPr>
        <p:spPr>
          <a:xfrm>
            <a:off x="1043608" y="3212977"/>
            <a:ext cx="71287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1400" b="1" dirty="0" smtClean="0"/>
              <a:t> </a:t>
            </a:r>
            <a:r>
              <a:rPr lang="pt-BR" sz="1400" b="1" i="1" dirty="0" smtClean="0">
                <a:latin typeface="Arial Narrow" pitchFamily="34" charset="0"/>
              </a:rPr>
              <a:t>Inteligências Múltiplas </a:t>
            </a:r>
            <a:r>
              <a:rPr lang="pt-BR" sz="1400" b="1" dirty="0" smtClean="0">
                <a:latin typeface="Arial Narrow" pitchFamily="34" charset="0"/>
              </a:rPr>
              <a:t>-  Paulo Roberto Bernardo , Regina </a:t>
            </a:r>
            <a:r>
              <a:rPr lang="pt-BR" sz="1400" b="1" dirty="0" err="1" smtClean="0">
                <a:latin typeface="Arial Narrow" pitchFamily="34" charset="0"/>
              </a:rPr>
              <a:t>Faziole</a:t>
            </a:r>
            <a:r>
              <a:rPr lang="pt-BR" sz="1400" b="1" dirty="0" smtClean="0">
                <a:latin typeface="Arial Narrow" pitchFamily="34" charset="0"/>
              </a:rPr>
              <a:t> , Rita Carolino . Centro Paula Souza, Portugal,2008.</a:t>
            </a:r>
          </a:p>
          <a:p>
            <a:pPr algn="just"/>
            <a:endParaRPr lang="pt-BR" dirty="0" smtClean="0"/>
          </a:p>
        </p:txBody>
      </p:sp>
      <p:sp>
        <p:nvSpPr>
          <p:cNvPr id="6" name="Retângulo 5"/>
          <p:cNvSpPr/>
          <p:nvPr/>
        </p:nvSpPr>
        <p:spPr>
          <a:xfrm>
            <a:off x="1115616" y="3933056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1400" b="1" i="1" dirty="0" smtClean="0">
                <a:latin typeface="Arial Narrow" pitchFamily="34" charset="0"/>
              </a:rPr>
              <a:t>A Tecnologia na promoção das  Inteligências Múltiplas de Gardner.</a:t>
            </a:r>
            <a:r>
              <a:rPr lang="pt-BR" sz="1400" b="1" dirty="0" smtClean="0">
                <a:latin typeface="Arial Narrow" pitchFamily="34" charset="0"/>
              </a:rPr>
              <a:t> Teresa Pinto.</a:t>
            </a:r>
            <a:r>
              <a:rPr lang="pt-BR" sz="1400" b="1" dirty="0" err="1" smtClean="0">
                <a:latin typeface="Arial Narrow" pitchFamily="34" charset="0"/>
              </a:rPr>
              <a:t>Cnoti</a:t>
            </a:r>
            <a:r>
              <a:rPr lang="pt-BR" sz="1400" b="1" dirty="0" smtClean="0">
                <a:latin typeface="Arial Narrow" pitchFamily="34" charset="0"/>
              </a:rPr>
              <a:t> bica Newsletter,Portugal,2007</a:t>
            </a:r>
            <a:r>
              <a:rPr lang="pt-BR" sz="1400" b="1" dirty="0" smtClean="0"/>
              <a:t>.</a:t>
            </a:r>
            <a:endParaRPr lang="pt-BR" sz="1400" b="1" dirty="0" smtClean="0"/>
          </a:p>
        </p:txBody>
      </p:sp>
      <p:sp>
        <p:nvSpPr>
          <p:cNvPr id="8" name="Retângulo 7"/>
          <p:cNvSpPr/>
          <p:nvPr/>
        </p:nvSpPr>
        <p:spPr>
          <a:xfrm>
            <a:off x="1043608" y="2564904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1400" b="1" i="1" dirty="0" smtClean="0">
                <a:latin typeface="Arial Narrow" pitchFamily="34" charset="0"/>
              </a:rPr>
              <a:t>Tecnologia da Informação e Comunicação na Educação.</a:t>
            </a:r>
            <a:r>
              <a:rPr lang="pt-BR" sz="1400" b="1" dirty="0" smtClean="0">
                <a:latin typeface="Arial Narrow" pitchFamily="34" charset="0"/>
              </a:rPr>
              <a:t> Adriana </a:t>
            </a:r>
            <a:r>
              <a:rPr lang="pt-BR" sz="1400" b="1" dirty="0" err="1" smtClean="0">
                <a:latin typeface="Arial Narrow" pitchFamily="34" charset="0"/>
              </a:rPr>
              <a:t>Justin</a:t>
            </a:r>
            <a:r>
              <a:rPr lang="pt-BR" sz="1400" b="1" dirty="0" smtClean="0">
                <a:latin typeface="Arial Narrow" pitchFamily="34" charset="0"/>
              </a:rPr>
              <a:t> </a:t>
            </a:r>
            <a:r>
              <a:rPr lang="pt-BR" sz="1400" b="1" dirty="0" err="1" smtClean="0">
                <a:latin typeface="Arial Narrow" pitchFamily="34" charset="0"/>
              </a:rPr>
              <a:t>Cerveira</a:t>
            </a:r>
            <a:r>
              <a:rPr lang="pt-BR" sz="1400" b="1" dirty="0" smtClean="0">
                <a:latin typeface="Arial Narrow" pitchFamily="34" charset="0"/>
              </a:rPr>
              <a:t>, Curitiba,Brasil,2009</a:t>
            </a:r>
            <a:r>
              <a:rPr lang="pt-BR" b="1" dirty="0" smtClean="0">
                <a:latin typeface="Arial Narrow" pitchFamily="34" charset="0"/>
              </a:rPr>
              <a:t>.</a:t>
            </a:r>
            <a:endParaRPr lang="pt-BR" b="1" dirty="0" smtClean="0">
              <a:latin typeface="Arial Narrow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1043608" y="1700809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1400" b="1" i="1" dirty="0" smtClean="0">
                <a:latin typeface="Arial Narrow" pitchFamily="34" charset="0"/>
              </a:rPr>
              <a:t> ¹Aprendendo com o uso o uso de softwares educativos para ativar Inteligências Múltiplas. </a:t>
            </a:r>
            <a:r>
              <a:rPr lang="pt-BR" sz="1400" b="1" dirty="0" smtClean="0">
                <a:latin typeface="Arial Narrow" pitchFamily="34" charset="0"/>
              </a:rPr>
              <a:t>Geórgia </a:t>
            </a:r>
            <a:r>
              <a:rPr lang="pt-BR" sz="1400" b="1" dirty="0" err="1" smtClean="0">
                <a:latin typeface="Arial Narrow" pitchFamily="34" charset="0"/>
              </a:rPr>
              <a:t>Geogletti</a:t>
            </a:r>
            <a:r>
              <a:rPr lang="pt-BR" sz="1400" b="1" dirty="0" smtClean="0">
                <a:latin typeface="Arial Narrow" pitchFamily="34" charset="0"/>
              </a:rPr>
              <a:t> Cordeiro Dantas e Mirian de Albuquerque Aquino,UFRGS,Brasil,2007</a:t>
            </a:r>
            <a:r>
              <a:rPr lang="pt-BR" sz="1400" dirty="0" smtClean="0">
                <a:latin typeface="Arial Narrow" pitchFamily="34" charset="0"/>
              </a:rPr>
              <a:t>.</a:t>
            </a:r>
            <a:endParaRPr lang="pt-BR" sz="1400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/>
              <a:t> </a:t>
            </a:r>
            <a:r>
              <a:rPr lang="pt-B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Sugestões de </a:t>
            </a:r>
            <a:r>
              <a:rPr lang="pt-B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softwares </a:t>
            </a:r>
            <a:r>
              <a:rPr lang="pt-BR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o desenvolvimento das Inteligências Múltiplas</a:t>
            </a:r>
            <a:endParaRPr lang="pt-BR" sz="2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pPr algn="just">
              <a:buNone/>
            </a:pPr>
            <a:r>
              <a:rPr lang="pt-BR" dirty="0" smtClean="0"/>
              <a:t>   </a:t>
            </a:r>
          </a:p>
          <a:p>
            <a:pPr algn="just">
              <a:buNone/>
            </a:pPr>
            <a:r>
              <a:rPr lang="pt-BR" dirty="0" smtClean="0"/>
              <a:t>    “</a:t>
            </a:r>
            <a:r>
              <a:rPr lang="pt-BR" dirty="0" smtClean="0">
                <a:latin typeface="Arial Narrow" pitchFamily="34" charset="0"/>
              </a:rPr>
              <a:t>Embora a teoria tenha sido desenvolvida com o objetivo de ampliar as noções psicológicas da inteligência, sua maior contribuição está na educação.”</a:t>
            </a:r>
          </a:p>
          <a:p>
            <a:pPr>
              <a:buNone/>
            </a:pPr>
            <a:r>
              <a:rPr lang="pt-BR" dirty="0" smtClean="0">
                <a:latin typeface="Arial Narrow" pitchFamily="34" charset="0"/>
              </a:rPr>
              <a:t>                                                 ( Gardner </a:t>
            </a:r>
            <a:r>
              <a:rPr lang="pt-BR" dirty="0" err="1" smtClean="0">
                <a:latin typeface="Arial Narrow" pitchFamily="34" charset="0"/>
              </a:rPr>
              <a:t>et</a:t>
            </a:r>
            <a:r>
              <a:rPr lang="pt-BR" dirty="0" smtClean="0">
                <a:latin typeface="Arial Narrow" pitchFamily="34" charset="0"/>
              </a:rPr>
              <a:t> </a:t>
            </a:r>
            <a:r>
              <a:rPr lang="pt-BR" dirty="0" err="1" smtClean="0">
                <a:latin typeface="Arial Narrow" pitchFamily="34" charset="0"/>
              </a:rPr>
              <a:t>al</a:t>
            </a:r>
            <a:r>
              <a:rPr lang="pt-BR" dirty="0" smtClean="0">
                <a:latin typeface="Arial Narrow" pitchFamily="34" charset="0"/>
              </a:rPr>
              <a:t> , 1998)</a:t>
            </a:r>
            <a:endParaRPr lang="pt-BR" dirty="0">
              <a:latin typeface="Arial Narrow" pitchFamily="34" charset="0"/>
            </a:endParaRPr>
          </a:p>
        </p:txBody>
      </p:sp>
      <p:pic>
        <p:nvPicPr>
          <p:cNvPr id="4" name="Imagem 3" descr="Im e edu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4457700"/>
            <a:ext cx="1328936" cy="1707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71600" y="4941168"/>
            <a:ext cx="7632848" cy="1296144"/>
          </a:xfrm>
        </p:spPr>
        <p:txBody>
          <a:bodyPr>
            <a:noAutofit/>
          </a:bodyPr>
          <a:lstStyle/>
          <a:p>
            <a:r>
              <a:rPr lang="pt-BR" sz="1600" b="1" dirty="0" smtClean="0">
                <a:solidFill>
                  <a:schemeClr val="tx1"/>
                </a:solidFill>
                <a:latin typeface="Arial Narrow" pitchFamily="34" charset="0"/>
              </a:rPr>
              <a:t>Um verdadeiro caderno digital que possibilita à criança brincar com a Língua Portuguesa, usando frases, expressões, palavras, sílabas, imagens, sons e voz.</a:t>
            </a:r>
            <a:br>
              <a:rPr lang="pt-BR" sz="1600" b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pt-BR" sz="1600" b="1" dirty="0" smtClean="0">
                <a:solidFill>
                  <a:schemeClr val="tx1"/>
                </a:solidFill>
                <a:latin typeface="Arial Narrow" pitchFamily="34" charset="0"/>
              </a:rPr>
              <a:t>Outros programas</a:t>
            </a:r>
            <a:r>
              <a:rPr lang="pt-BR" sz="1600" i="1" dirty="0" smtClean="0">
                <a:solidFill>
                  <a:srgbClr val="C00000"/>
                </a:solidFill>
                <a:latin typeface="Arial Narrow" pitchFamily="34" charset="0"/>
              </a:rPr>
              <a:t>: </a:t>
            </a:r>
            <a:r>
              <a:rPr lang="pt-BR" sz="1600" dirty="0" smtClean="0">
                <a:solidFill>
                  <a:srgbClr val="C00000"/>
                </a:solidFill>
                <a:latin typeface="Arial Narrow" pitchFamily="34" charset="0"/>
              </a:rPr>
              <a:t>Imagina, Aventuras </a:t>
            </a:r>
            <a:r>
              <a:rPr lang="pt-BR" sz="1600" dirty="0" smtClean="0">
                <a:solidFill>
                  <a:schemeClr val="tx1"/>
                </a:solidFill>
                <a:latin typeface="Arial Narrow" pitchFamily="34" charset="0"/>
              </a:rPr>
              <a:t>e</a:t>
            </a:r>
            <a:r>
              <a:rPr lang="pt-BR" sz="1600" dirty="0" smtClean="0">
                <a:solidFill>
                  <a:srgbClr val="C00000"/>
                </a:solidFill>
                <a:latin typeface="Arial Narrow" pitchFamily="34" charset="0"/>
              </a:rPr>
              <a:t> Escrita com símbolos.</a:t>
            </a:r>
            <a:r>
              <a:rPr lang="pt-BR" sz="1600" dirty="0" smtClean="0">
                <a:solidFill>
                  <a:srgbClr val="C00000"/>
                </a:solidFill>
                <a:latin typeface="Arial Narrow" pitchFamily="34" charset="0"/>
              </a:rPr>
              <a:t/>
            </a:r>
            <a:br>
              <a:rPr lang="pt-BR" sz="1600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pt-BR" sz="1600" i="1" dirty="0" smtClean="0">
                <a:solidFill>
                  <a:schemeClr val="tx1"/>
                </a:solidFill>
              </a:rPr>
              <a:t/>
            </a:r>
            <a:br>
              <a:rPr lang="pt-BR" sz="1600" i="1" dirty="0" smtClean="0">
                <a:solidFill>
                  <a:schemeClr val="tx1"/>
                </a:solidFill>
              </a:rPr>
            </a:br>
            <a:endParaRPr lang="pt-BR" sz="16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62007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611560" y="764704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Inteligência </a:t>
            </a:r>
            <a:r>
              <a:rPr lang="pt-BR" sz="2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Linguística</a:t>
            </a:r>
            <a:endParaRPr lang="pt-BR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pt-BR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Sugestões de softwares</a:t>
            </a:r>
            <a:endParaRPr lang="pt-BR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Inteligência Lógico- Matemática</a:t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62579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038" y="1762125"/>
            <a:ext cx="62579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038" y="1762125"/>
            <a:ext cx="62579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683568" y="537321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latin typeface="Arial Narrow" pitchFamily="34" charset="0"/>
              </a:rPr>
              <a:t>Uma ferramenta visual 3D para explorar sólidos geométricos e suas planificações.</a:t>
            </a:r>
          </a:p>
          <a:p>
            <a:r>
              <a:rPr lang="pt-BR" sz="1600" b="1" dirty="0" smtClean="0">
                <a:latin typeface="Arial Narrow" pitchFamily="34" charset="0"/>
              </a:rPr>
              <a:t>Outros </a:t>
            </a:r>
            <a:r>
              <a:rPr lang="pt-BR" sz="1600" b="1" dirty="0" smtClean="0">
                <a:latin typeface="Arial Narrow" pitchFamily="34" charset="0"/>
              </a:rPr>
              <a:t>softwares:</a:t>
            </a:r>
            <a:r>
              <a:rPr lang="pt-BR" sz="1600" b="1" dirty="0" smtClean="0">
                <a:solidFill>
                  <a:srgbClr val="FF0000"/>
                </a:solidFill>
                <a:latin typeface="Arial Narrow" pitchFamily="34" charset="0"/>
              </a:rPr>
              <a:t> Imagina</a:t>
            </a:r>
            <a:r>
              <a:rPr lang="pt-BR" sz="1600" b="1" dirty="0" smtClean="0">
                <a:latin typeface="Arial Narrow" pitchFamily="34" charset="0"/>
              </a:rPr>
              <a:t>,</a:t>
            </a:r>
            <a:r>
              <a:rPr lang="pt-BR" sz="1600" b="1" dirty="0" smtClean="0">
                <a:solidFill>
                  <a:srgbClr val="FF0000"/>
                </a:solidFill>
                <a:latin typeface="Arial Narrow" pitchFamily="34" charset="0"/>
              </a:rPr>
              <a:t>Sopa Decimal </a:t>
            </a:r>
            <a:r>
              <a:rPr lang="pt-BR" sz="1600" b="1" dirty="0" smtClean="0">
                <a:latin typeface="Arial Narrow" pitchFamily="34" charset="0"/>
              </a:rPr>
              <a:t>,</a:t>
            </a:r>
            <a:r>
              <a:rPr lang="pt-BR" sz="1600" b="1" dirty="0" err="1" smtClean="0">
                <a:solidFill>
                  <a:srgbClr val="FF0000"/>
                </a:solidFill>
                <a:latin typeface="Arial Narrow" pitchFamily="34" charset="0"/>
              </a:rPr>
              <a:t>Smart</a:t>
            </a:r>
            <a:r>
              <a:rPr lang="pt-BR" sz="1600" b="1" dirty="0" smtClean="0">
                <a:solidFill>
                  <a:srgbClr val="FF0000"/>
                </a:solidFill>
                <a:latin typeface="Arial Narrow" pitchFamily="34" charset="0"/>
              </a:rPr>
              <a:t> Panda</a:t>
            </a:r>
            <a:r>
              <a:rPr lang="pt-BR" sz="1600" b="1" dirty="0" smtClean="0">
                <a:latin typeface="Arial Narrow" pitchFamily="34" charset="0"/>
              </a:rPr>
              <a:t>, </a:t>
            </a:r>
            <a:r>
              <a:rPr lang="pt-BR" sz="1600" b="1" dirty="0" err="1" smtClean="0">
                <a:solidFill>
                  <a:srgbClr val="FF0000"/>
                </a:solidFill>
                <a:latin typeface="Arial Narrow" pitchFamily="34" charset="0"/>
              </a:rPr>
              <a:t>Tangram</a:t>
            </a:r>
            <a:r>
              <a:rPr lang="pt-BR" sz="1600" b="1" dirty="0" smtClean="0">
                <a:latin typeface="Arial Narrow" pitchFamily="34" charset="0"/>
              </a:rPr>
              <a:t> .</a:t>
            </a:r>
            <a:endParaRPr lang="pt-BR" sz="1600" b="1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pt-BR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Inteligência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Musical</a:t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72816"/>
            <a:ext cx="54197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755576" y="4725144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b="1" dirty="0" smtClean="0">
                <a:latin typeface="Arial Narrow" pitchFamily="34" charset="0"/>
              </a:rPr>
              <a:t>Software que integra facilidades de desenho e animação avançada que permitem criar projetos que poderão ser publicados na internet.Tem um arquivo musical para compor,testar, e gravar melodias e ritmos.</a:t>
            </a:r>
          </a:p>
          <a:p>
            <a:pPr algn="just"/>
            <a:r>
              <a:rPr lang="pt-BR" sz="1600" b="1" dirty="0" smtClean="0">
                <a:latin typeface="Arial Narrow" pitchFamily="34" charset="0"/>
              </a:rPr>
              <a:t>Outros softwares</a:t>
            </a:r>
            <a:r>
              <a:rPr lang="pt-BR" sz="1600" b="1" dirty="0" smtClean="0">
                <a:latin typeface="Arial Narrow" pitchFamily="34" charset="0"/>
              </a:rPr>
              <a:t>: </a:t>
            </a:r>
            <a:r>
              <a:rPr lang="pt-BR" sz="1600" b="1" dirty="0" err="1" smtClean="0">
                <a:solidFill>
                  <a:srgbClr val="FF0000"/>
                </a:solidFill>
                <a:latin typeface="Arial Narrow" pitchFamily="34" charset="0"/>
              </a:rPr>
              <a:t>Zac</a:t>
            </a:r>
            <a:r>
              <a:rPr lang="pt-BR" sz="16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pt-BR" sz="1600" b="1" dirty="0" smtClean="0">
                <a:solidFill>
                  <a:srgbClr val="FF0000"/>
                </a:solidFill>
                <a:latin typeface="Arial Narrow" pitchFamily="34" charset="0"/>
              </a:rPr>
              <a:t>Browser</a:t>
            </a:r>
            <a:r>
              <a:rPr lang="pt-BR" sz="1600" b="1" dirty="0" smtClean="0">
                <a:latin typeface="Arial Narrow" pitchFamily="34" charset="0"/>
              </a:rPr>
              <a:t>( É um navegador desenvolvido para crianças com necessidades especiais e que contém jogos.)</a:t>
            </a:r>
            <a:endParaRPr lang="pt-BR" sz="16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Inteligência Interpessoal</a:t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6010275" cy="318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4"/>
          <p:cNvSpPr/>
          <p:nvPr/>
        </p:nvSpPr>
        <p:spPr>
          <a:xfrm>
            <a:off x="1691680" y="1628800"/>
            <a:ext cx="5382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Quadro interativo </a:t>
            </a:r>
            <a:r>
              <a:rPr lang="pt-BR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ebeam</a:t>
            </a:r>
            <a:endParaRPr lang="pt-B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55576" y="4869160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b="1" dirty="0" smtClean="0">
                <a:latin typeface="Arial Narrow" pitchFamily="34" charset="0"/>
              </a:rPr>
              <a:t>Com as </a:t>
            </a:r>
            <a:r>
              <a:rPr lang="pt-BR" sz="1600" b="1" dirty="0" err="1" smtClean="0">
                <a:latin typeface="Arial Narrow" pitchFamily="34" charset="0"/>
              </a:rPr>
              <a:t>TICs</a:t>
            </a:r>
            <a:r>
              <a:rPr lang="pt-BR" sz="1600" b="1" dirty="0" smtClean="0">
                <a:latin typeface="Arial Narrow" pitchFamily="34" charset="0"/>
              </a:rPr>
              <a:t> os alunos têm grandes oportunidades para partilhar, trabalhar colaborativamente, comunicar em vários formatos, com pessoas próximas ou no outro canto do mundo.Uma forma de desenvolver este tipo de inteligência pode ser a gravação de apresentações dos alunos, para depois serem analisadas e refletidas (expressões faciais, reações etc.). Também são promovidas pelas </a:t>
            </a:r>
            <a:r>
              <a:rPr lang="pt-BR" sz="1600" b="1" dirty="0" err="1" smtClean="0">
                <a:latin typeface="Arial Narrow" pitchFamily="34" charset="0"/>
              </a:rPr>
              <a:t>TICs</a:t>
            </a:r>
            <a:r>
              <a:rPr lang="pt-BR" sz="1600" b="1" dirty="0" smtClean="0">
                <a:latin typeface="Arial Narrow" pitchFamily="34" charset="0"/>
              </a:rPr>
              <a:t> as discussões em turma, análise de diferentes pontos de vista, na procura de um consenso. </a:t>
            </a:r>
            <a:endParaRPr lang="pt-BR" sz="16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Inteligência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Corporal- </a:t>
            </a:r>
            <a:r>
              <a:rPr lang="pt-B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Cinestésica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625792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 rot="10800000" flipV="1">
            <a:off x="755576" y="5181120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b="1" dirty="0" smtClean="0">
                <a:latin typeface="Arial Narrow" pitchFamily="34" charset="0"/>
              </a:rPr>
              <a:t>O programa utiliza uma linguagem de programação iconográfica muito simples, o que faz com que os jovens possam definir e alterar as regras que regem os comportamentos que os objetos apresentam em cada jogo.</a:t>
            </a:r>
            <a:endParaRPr lang="pt-BR" sz="16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Inteligência Intrapessoal</a:t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BR" sz="1600" b="1" dirty="0" smtClean="0"/>
              <a:t>      </a:t>
            </a:r>
            <a:r>
              <a:rPr lang="pt-BR" sz="1600" b="1" dirty="0" smtClean="0">
                <a:latin typeface="Arial Narrow" pitchFamily="34" charset="0"/>
              </a:rPr>
              <a:t>O </a:t>
            </a:r>
            <a:r>
              <a:rPr lang="pt-BR" sz="1600" b="1" dirty="0" smtClean="0">
                <a:latin typeface="Arial Narrow" pitchFamily="34" charset="0"/>
              </a:rPr>
              <a:t>desenvolvimento deste tipo de inteligência pode ser facilitado pela tecnologia na medida em que este permite explorar e expandir  a mente humana.</a:t>
            </a:r>
          </a:p>
          <a:p>
            <a:pPr algn="just">
              <a:buNone/>
            </a:pPr>
            <a:r>
              <a:rPr lang="pt-BR" sz="1600" b="1" dirty="0" smtClean="0">
                <a:latin typeface="Arial Narrow" pitchFamily="34" charset="0"/>
              </a:rPr>
              <a:t>      Os </a:t>
            </a:r>
            <a:r>
              <a:rPr lang="pt-BR" sz="1600" b="1" dirty="0" smtClean="0">
                <a:latin typeface="Arial Narrow" pitchFamily="34" charset="0"/>
              </a:rPr>
              <a:t>softwares podem também ajudar a desenvolver níveis de pensamento mais elevados, a criar modelos mentais que ajudam a visualizar ligações entre </a:t>
            </a:r>
            <a:r>
              <a:rPr lang="pt-BR" sz="1600" b="1" dirty="0" err="1" smtClean="0">
                <a:latin typeface="Arial Narrow" pitchFamily="34" charset="0"/>
              </a:rPr>
              <a:t>ideias</a:t>
            </a:r>
            <a:r>
              <a:rPr lang="pt-BR" sz="1600" b="1" dirty="0" smtClean="0">
                <a:latin typeface="Arial Narrow" pitchFamily="34" charset="0"/>
              </a:rPr>
              <a:t> e </a:t>
            </a:r>
            <a:r>
              <a:rPr lang="pt-BR" sz="1600" b="1" dirty="0" smtClean="0">
                <a:latin typeface="Arial Narrow" pitchFamily="34" charset="0"/>
              </a:rPr>
              <a:t> conceitos</a:t>
            </a:r>
            <a:r>
              <a:rPr lang="pt-BR" sz="1600" b="1" dirty="0" smtClean="0">
                <a:latin typeface="Arial Narrow" pitchFamily="34" charset="0"/>
              </a:rPr>
              <a:t>. </a:t>
            </a:r>
          </a:p>
          <a:p>
            <a:pPr algn="just">
              <a:buNone/>
            </a:pPr>
            <a:endParaRPr lang="pt-BR" sz="1600" b="1" dirty="0" smtClean="0">
              <a:latin typeface="Arial Narrow" pitchFamily="34" charset="0"/>
            </a:endParaRPr>
          </a:p>
          <a:p>
            <a:pPr algn="just">
              <a:buNone/>
            </a:pPr>
            <a:r>
              <a:rPr lang="pt-BR" sz="1600" b="1" dirty="0" smtClean="0">
                <a:latin typeface="Arial Narrow" pitchFamily="34" charset="0"/>
              </a:rPr>
              <a:t>    </a:t>
            </a:r>
            <a:r>
              <a:rPr lang="pt-BR" sz="1600" b="1" dirty="0" smtClean="0">
                <a:latin typeface="Arial Narrow" pitchFamily="34" charset="0"/>
              </a:rPr>
              <a:t>    Atividades</a:t>
            </a:r>
            <a:r>
              <a:rPr lang="pt-BR" sz="1600" b="1" dirty="0" smtClean="0">
                <a:latin typeface="Arial Narrow" pitchFamily="34" charset="0"/>
              </a:rPr>
              <a:t>: Criar um Blog,participar de fóruns de discussão etc.</a:t>
            </a:r>
          </a:p>
          <a:p>
            <a:pPr algn="just">
              <a:buNone/>
            </a:pPr>
            <a:endParaRPr lang="pt-BR" sz="1600" dirty="0">
              <a:latin typeface="Arial Narrow" pitchFamily="34" charset="0"/>
            </a:endParaRPr>
          </a:p>
        </p:txBody>
      </p:sp>
      <p:pic>
        <p:nvPicPr>
          <p:cNvPr id="4" name="Imagem 3" descr="004118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653136"/>
            <a:ext cx="2088232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Inteligência Naturalista</a:t>
            </a:r>
            <a:b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t-BR" sz="1800" dirty="0" smtClean="0"/>
              <a:t>     </a:t>
            </a:r>
            <a:r>
              <a:rPr lang="pt-BR" sz="1600" b="1" dirty="0" smtClean="0">
                <a:latin typeface="Arial Narrow" pitchFamily="34" charset="0"/>
              </a:rPr>
              <a:t>Com o uso da Internet,alunos de todo o mundo podem “visitar” e conhecer a natureza de regiões distantes, a fauna, a flora, </a:t>
            </a:r>
            <a:r>
              <a:rPr lang="pt-BR" sz="1600" b="1" dirty="0" err="1" smtClean="0">
                <a:latin typeface="Arial Narrow" pitchFamily="34" charset="0"/>
              </a:rPr>
              <a:t>etc</a:t>
            </a:r>
            <a:r>
              <a:rPr lang="pt-BR" sz="1600" b="1" dirty="0" smtClean="0">
                <a:latin typeface="Arial Narrow" pitchFamily="34" charset="0"/>
              </a:rPr>
              <a:t>, às quais dificilmente teria acesso de outra forma. As “paredes da sala de aula” são como que derrubadas dando lugar a um mundo inteiro de informação e aprendizagem a professores e alunos, que podem, assim, tornar-se parceiros juntamente com cientistas, exploradores, na descoberta e construção do conhecimento acerca do nosso planetas e dos seus habitantes. </a:t>
            </a:r>
          </a:p>
          <a:p>
            <a:pPr>
              <a:buNone/>
            </a:pPr>
            <a:r>
              <a:rPr lang="pt-BR" sz="1800" dirty="0" smtClean="0">
                <a:latin typeface="Arial Narrow" pitchFamily="34" charset="0"/>
              </a:rPr>
              <a:t/>
            </a:r>
            <a:br>
              <a:rPr lang="pt-BR" sz="1800" dirty="0" smtClean="0">
                <a:latin typeface="Arial Narrow" pitchFamily="34" charset="0"/>
              </a:rPr>
            </a:br>
            <a:endParaRPr lang="pt-BR" sz="1800" dirty="0">
              <a:latin typeface="Arial Narrow" pitchFamily="34" charset="0"/>
            </a:endParaRPr>
          </a:p>
        </p:txBody>
      </p:sp>
      <p:pic>
        <p:nvPicPr>
          <p:cNvPr id="4" name="Imagem 3" descr="DSC016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5013176"/>
            <a:ext cx="1954503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803</TotalTime>
  <Words>680</Words>
  <Application>Microsoft Office PowerPoint</Application>
  <PresentationFormat>Apresentação na tela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Fluxo</vt:lpstr>
      <vt:lpstr>Universidade do Estado do Rio de Janeiro Curso de Especialização em Educação com Aplicação da Informática 2010  Disciplina : Teorias da Aprendizagem Prof. Leonel Tractenberg Grupo 5: Aprendizagem Significativa – Teoria das Inteligências Múltiplas</vt:lpstr>
      <vt:lpstr> Sugestões de softwares para o desenvolvimento das Inteligências Múltiplas</vt:lpstr>
      <vt:lpstr>Um verdadeiro caderno digital que possibilita à criança brincar com a Língua Portuguesa, usando frases, expressões, palavras, sílabas, imagens, sons e voz. Outros programas: Imagina, Aventuras e Escrita com símbolos.  </vt:lpstr>
      <vt:lpstr>Inteligência Lógico- Matemática </vt:lpstr>
      <vt:lpstr>   Inteligência Musical </vt:lpstr>
      <vt:lpstr>Inteligência Interpessoal </vt:lpstr>
      <vt:lpstr>Inteligência Corporal- Cinestésica </vt:lpstr>
      <vt:lpstr>Inteligência Intrapessoal </vt:lpstr>
      <vt:lpstr>Inteligência Naturalista </vt:lpstr>
      <vt:lpstr>  Considerações Finais </vt:lpstr>
      <vt:lpstr> Webliografia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Sugestões de atividades para desenvolver a Inteligência Linguística</dc:title>
  <dc:creator>Rosana</dc:creator>
  <cp:lastModifiedBy>Rosana</cp:lastModifiedBy>
  <cp:revision>92</cp:revision>
  <dcterms:created xsi:type="dcterms:W3CDTF">2010-10-12T12:39:32Z</dcterms:created>
  <dcterms:modified xsi:type="dcterms:W3CDTF">2010-10-17T22:37:23Z</dcterms:modified>
</cp:coreProperties>
</file>