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58" r:id="rId3"/>
    <p:sldId id="259" r:id="rId4"/>
    <p:sldId id="262" r:id="rId5"/>
    <p:sldId id="267" r:id="rId6"/>
    <p:sldId id="264" r:id="rId7"/>
    <p:sldId id="265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>
        <p:scale>
          <a:sx n="70" d="100"/>
          <a:sy n="70" d="100"/>
        </p:scale>
        <p:origin x="-11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96204-3E1F-400F-81CB-D56601E30416}" type="datetimeFigureOut">
              <a:rPr lang="pt-BR" smtClean="0"/>
              <a:t>08/06/2011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A01CD-A681-480E-8A91-B1A5EC18714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A01CD-A681-480E-8A91-B1A5EC187144}" type="slidenum">
              <a:rPr lang="pt-BR" smtClean="0"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07DBA2-8DA2-44AD-A54F-BF892BAA01ED}" type="datetimeFigureOut">
              <a:rPr lang="pt-BR" smtClean="0"/>
              <a:pPr/>
              <a:t>08/06/2011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0DA284-359D-4B1C-B939-29CC3FFBCC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7DBA2-8DA2-44AD-A54F-BF892BAA01ED}" type="datetimeFigureOut">
              <a:rPr lang="pt-BR" smtClean="0"/>
              <a:pPr/>
              <a:t>08/06/2011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DA284-359D-4B1C-B939-29CC3FFBCC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7DBA2-8DA2-44AD-A54F-BF892BAA01ED}" type="datetimeFigureOut">
              <a:rPr lang="pt-BR" smtClean="0"/>
              <a:pPr/>
              <a:t>08/06/2011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DA284-359D-4B1C-B939-29CC3FFBCC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7DBA2-8DA2-44AD-A54F-BF892BAA01ED}" type="datetimeFigureOut">
              <a:rPr lang="pt-BR" smtClean="0"/>
              <a:pPr/>
              <a:t>08/06/2011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DA284-359D-4B1C-B939-29CC3FFBCCF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7DBA2-8DA2-44AD-A54F-BF892BAA01ED}" type="datetimeFigureOut">
              <a:rPr lang="pt-BR" smtClean="0"/>
              <a:pPr/>
              <a:t>08/06/2011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DA284-359D-4B1C-B939-29CC3FFBCCF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7DBA2-8DA2-44AD-A54F-BF892BAA01ED}" type="datetimeFigureOut">
              <a:rPr lang="pt-BR" smtClean="0"/>
              <a:pPr/>
              <a:t>08/06/2011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DA284-359D-4B1C-B939-29CC3FFBCCF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7DBA2-8DA2-44AD-A54F-BF892BAA01ED}" type="datetimeFigureOut">
              <a:rPr lang="pt-BR" smtClean="0"/>
              <a:pPr/>
              <a:t>08/06/2011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DA284-359D-4B1C-B939-29CC3FFBCC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7DBA2-8DA2-44AD-A54F-BF892BAA01ED}" type="datetimeFigureOut">
              <a:rPr lang="pt-BR" smtClean="0"/>
              <a:pPr/>
              <a:t>08/06/2011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DA284-359D-4B1C-B939-29CC3FFBCCF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7DBA2-8DA2-44AD-A54F-BF892BAA01ED}" type="datetimeFigureOut">
              <a:rPr lang="pt-BR" smtClean="0"/>
              <a:pPr/>
              <a:t>08/06/2011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DA284-359D-4B1C-B939-29CC3FFBCC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07DBA2-8DA2-44AD-A54F-BF892BAA01ED}" type="datetimeFigureOut">
              <a:rPr lang="pt-BR" smtClean="0"/>
              <a:pPr/>
              <a:t>08/06/2011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0DA284-359D-4B1C-B939-29CC3FFBCC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07DBA2-8DA2-44AD-A54F-BF892BAA01ED}" type="datetimeFigureOut">
              <a:rPr lang="pt-BR" smtClean="0"/>
              <a:pPr/>
              <a:t>08/06/2011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0DA284-359D-4B1C-B939-29CC3FFBCCF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C07DBA2-8DA2-44AD-A54F-BF892BAA01ED}" type="datetimeFigureOut">
              <a:rPr lang="pt-BR" smtClean="0"/>
              <a:pPr/>
              <a:t>08/06/2011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30DA284-359D-4B1C-B939-29CC3FFBCC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cenciaonline.pro.br/moodl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linewebersop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Escola virtual na escola presencial: ensinar e aprender no contexto das novas tecnologia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PROPED – UERJ</a:t>
            </a:r>
          </a:p>
          <a:p>
            <a:r>
              <a:rPr lang="pt-BR" dirty="0" smtClean="0"/>
              <a:t>GPDOC – Grupo de Pesquisa Docência e </a:t>
            </a:r>
            <a:r>
              <a:rPr lang="pt-BR" dirty="0" err="1" smtClean="0"/>
              <a:t>Cibercultura</a:t>
            </a:r>
            <a:endParaRPr lang="pt-BR" dirty="0" smtClean="0"/>
          </a:p>
          <a:p>
            <a:r>
              <a:rPr lang="pt-BR" dirty="0" smtClean="0">
                <a:hlinkClick r:id="rId3"/>
              </a:rPr>
              <a:t>http://docenciaonline.pro.br/moodle/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alinewebersop@gmail.com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que?</a:t>
            </a:r>
            <a:endParaRPr lang="pt-BR" dirty="0"/>
          </a:p>
        </p:txBody>
      </p:sp>
      <p:sp>
        <p:nvSpPr>
          <p:cNvPr id="3" name="Quadro 2"/>
          <p:cNvSpPr/>
          <p:nvPr/>
        </p:nvSpPr>
        <p:spPr>
          <a:xfrm>
            <a:off x="611560" y="1556792"/>
            <a:ext cx="2808312" cy="172819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600" y="1916832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Suprir a dificuldade com o AVA</a:t>
            </a:r>
            <a:endParaRPr lang="pt-BR" sz="2000" dirty="0"/>
          </a:p>
        </p:txBody>
      </p:sp>
      <p:sp>
        <p:nvSpPr>
          <p:cNvPr id="5" name="Quadro 4"/>
          <p:cNvSpPr/>
          <p:nvPr/>
        </p:nvSpPr>
        <p:spPr>
          <a:xfrm>
            <a:off x="5220072" y="1556792"/>
            <a:ext cx="2808312" cy="172819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724128" y="1916832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Aproximar aluno e professor</a:t>
            </a:r>
            <a:endParaRPr lang="pt-BR" sz="2000" dirty="0"/>
          </a:p>
        </p:txBody>
      </p:sp>
      <p:sp>
        <p:nvSpPr>
          <p:cNvPr id="7" name="Quadro 6"/>
          <p:cNvSpPr/>
          <p:nvPr/>
        </p:nvSpPr>
        <p:spPr>
          <a:xfrm>
            <a:off x="2843808" y="4005064"/>
            <a:ext cx="2808312" cy="172819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03848" y="4437112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Aprendizagem</a:t>
            </a:r>
          </a:p>
          <a:p>
            <a:r>
              <a:rPr lang="pt-BR" sz="2000" dirty="0" smtClean="0"/>
              <a:t>Colaborativa  + Autonomia</a:t>
            </a:r>
            <a:endParaRPr lang="pt-BR" sz="2000" dirty="0"/>
          </a:p>
        </p:txBody>
      </p:sp>
      <p:sp>
        <p:nvSpPr>
          <p:cNvPr id="10" name="Seta em curva para a direita 9"/>
          <p:cNvSpPr/>
          <p:nvPr/>
        </p:nvSpPr>
        <p:spPr>
          <a:xfrm>
            <a:off x="1331640" y="3284984"/>
            <a:ext cx="1440160" cy="1800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Seta em curva para a esquerda 10"/>
          <p:cNvSpPr/>
          <p:nvPr/>
        </p:nvSpPr>
        <p:spPr>
          <a:xfrm>
            <a:off x="5652120" y="3356992"/>
            <a:ext cx="1152128" cy="18722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3491880" y="1700808"/>
            <a:ext cx="172819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acontece com esse, nesse cotidiano?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Sentidos Atribuídos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95536" y="332656"/>
            <a:ext cx="8424936" cy="561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11560" y="112474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i="1" dirty="0" smtClean="0"/>
              <a:t>Como defendi em outro texto, em nossas pesquisas com o cotidiano das escolas, estamos, de alguma forma, em busca de nós mesmos, de nossas histórias de vida, de nossos lugares na educação. (Alves, 2008)</a:t>
            </a:r>
            <a:endParaRPr lang="pt-BR" i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907704" y="2420888"/>
          <a:ext cx="5488940" cy="3472307"/>
        </p:xfrm>
        <a:graphic>
          <a:graphicData uri="http://schemas.openxmlformats.org/drawingml/2006/table">
            <a:tbl>
              <a:tblPr/>
              <a:tblGrid>
                <a:gridCol w="2672462"/>
                <a:gridCol w="2816478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Sentidos</a:t>
                      </a:r>
                      <a:r>
                        <a:rPr lang="pt-BR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atribuídos pelos</a:t>
                      </a:r>
                      <a:r>
                        <a:rPr lang="pt-B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docentes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Sentidos</a:t>
                      </a:r>
                      <a:r>
                        <a:rPr lang="pt-BR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atribuídos</a:t>
                      </a:r>
                      <a:r>
                        <a:rPr lang="pt-BR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pelos 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discentes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pt-BR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“Fiquei feliz com a receptividade.  Uma veio me dizer que demorou muito para entender.  Mas o fez sozinha!  Que bom!  Ganhou muito mais do que ela pode supor!  Achei sensacionaaaaaaaaaaaaaaaaaaal!  E imaginar que nunca conversei com</a:t>
                      </a:r>
                      <a:r>
                        <a:rPr lang="pt-BR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pt-BR" sz="11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uma pessoa via internet!”</a:t>
                      </a:r>
                      <a:endParaRPr lang="pt-B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pt-BR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“No início foi confuso demais, mas depois todo mundo conseguiu “se achar”. Adorei as aulas virtuais!”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pt-BR" sz="1200" i="1" dirty="0" err="1" smtClean="0">
                          <a:latin typeface="Times New Roman"/>
                          <a:ea typeface="Times New Roman"/>
                        </a:rPr>
                        <a:t>¨Será</a:t>
                      </a:r>
                      <a:r>
                        <a:rPr lang="pt-BR" sz="1200" i="1" dirty="0" smtClean="0">
                          <a:latin typeface="Times New Roman"/>
                          <a:ea typeface="Times New Roman"/>
                        </a:rPr>
                        <a:t> que agora todo mundo vai ter que fazer</a:t>
                      </a:r>
                      <a:r>
                        <a:rPr lang="pt-BR" sz="1200" i="1" baseline="0" dirty="0" smtClean="0">
                          <a:latin typeface="Times New Roman"/>
                          <a:ea typeface="Times New Roman"/>
                        </a:rPr>
                        <a:t> aula de apoio online?</a:t>
                      </a:r>
                      <a:endParaRPr lang="pt-BR" sz="12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pt-BR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“Bem que podia ter de outras matérias.”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49580" algn="just">
                        <a:spcAft>
                          <a:spcPts val="0"/>
                        </a:spcAft>
                      </a:pP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pt-BR" sz="11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“Com relação à matéria e as aulas na internet acho que entendi um pouco mais, porém ainda acho difícil ( tenho um problema sério para decorar fórmulas, por isso quando via o vídeo anotava tudo ). Eu queria que as aulas fossem pela webcam, ou o professor explicando a matéria... seria mais legal!”</a:t>
                      </a:r>
                      <a:endParaRPr lang="pt-B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33843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pt-BR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Aulas de apoio online favorecem a </a:t>
            </a:r>
            <a:r>
              <a:rPr lang="pt-BR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ressignificação</a:t>
            </a:r>
            <a:r>
              <a:rPr lang="pt-BR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da aprendizagem dos conteúdos: radicais, racionalização e equação de 2º grau?</a:t>
            </a:r>
            <a:endParaRPr lang="pt-BR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2204864"/>
            <a:ext cx="8352928" cy="33123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E de Matemática?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que apoio online?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591" b="959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Quem são os jovens nessa sala de aula?</a:t>
            </a:r>
            <a:endParaRPr lang="pt-BR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167082" cy="234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42265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251520" y="3861048"/>
            <a:ext cx="8352928" cy="3180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800" dirty="0" smtClean="0"/>
              <a:t>São os jovens da interatividade (Silva, 1998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/>
              <a:t>São os jovens que tecem conhecimento em rede (Alves, 2008)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/>
              <a:t>São os jovens da </a:t>
            </a:r>
            <a:r>
              <a:rPr lang="pt-BR" sz="2800" dirty="0" err="1" smtClean="0"/>
              <a:t>cibercultura</a:t>
            </a:r>
            <a:r>
              <a:rPr lang="pt-BR" sz="2800" dirty="0" smtClean="0"/>
              <a:t> (</a:t>
            </a:r>
            <a:r>
              <a:rPr lang="pt-BR" sz="2800" dirty="0" err="1" smtClean="0"/>
              <a:t>Lévy</a:t>
            </a:r>
            <a:r>
              <a:rPr lang="pt-BR" sz="2800" dirty="0" smtClean="0"/>
              <a:t>, 2005)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/>
              <a:t>São os jovens do ciberespaço (Santos, 2002)</a:t>
            </a:r>
          </a:p>
          <a:p>
            <a:pPr algn="just"/>
            <a:endParaRPr lang="pt-BR" sz="2800" dirty="0" smtClean="0"/>
          </a:p>
          <a:p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323528" y="5085184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São os jovens que dizem: </a:t>
            </a:r>
            <a:r>
              <a:rPr lang="pt-BR" sz="2800" i="1" dirty="0" smtClean="0"/>
              <a:t>internet não é para estudar</a:t>
            </a:r>
            <a:endParaRPr lang="pt-BR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524000" y="620680"/>
          <a:ext cx="6096000" cy="574202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287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</a:t>
                      </a:r>
                      <a:r>
                        <a:rPr lang="pt-BR" sz="1400" dirty="0" err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May</a:t>
                      </a:r>
                      <a:r>
                        <a:rPr lang="pt-BR" sz="14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2009, 13:30:46, </a:t>
                      </a:r>
                      <a:r>
                        <a:rPr lang="pt-BR" sz="1400" b="1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teste1</a:t>
                      </a:r>
                      <a:r>
                        <a:rPr lang="pt-BR" sz="14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Galera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13:30:56, </a:t>
                      </a:r>
                      <a:r>
                        <a:rPr lang="pt-BR" sz="14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teste1</a:t>
                      </a: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Prontos para inovar?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</a:t>
                      </a:r>
                      <a:r>
                        <a:rPr lang="pt-BR" sz="1400" dirty="0" err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May</a:t>
                      </a:r>
                      <a:r>
                        <a:rPr lang="pt-BR" sz="14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2009, 13:31:08, </a:t>
                      </a:r>
                      <a:r>
                        <a:rPr lang="pt-BR" sz="1400" b="1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teste1</a:t>
                      </a:r>
                      <a:r>
                        <a:rPr lang="pt-BR" sz="14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Dá pra responder?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</a:t>
                      </a:r>
                      <a:r>
                        <a:rPr lang="pt-BR" sz="1400" dirty="0" err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May</a:t>
                      </a:r>
                      <a:r>
                        <a:rPr lang="pt-BR" sz="14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2009, 13:35:36, </a:t>
                      </a:r>
                      <a:r>
                        <a:rPr lang="pt-BR" sz="1400" b="1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teste1</a:t>
                      </a:r>
                      <a:r>
                        <a:rPr lang="pt-BR" sz="14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Oi João! Já cheguei!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</a:t>
                      </a:r>
                      <a:r>
                        <a:rPr lang="pt-BR" sz="1400" dirty="0" err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May</a:t>
                      </a:r>
                      <a:r>
                        <a:rPr lang="pt-BR" sz="14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2009, 13:35:57, </a:t>
                      </a:r>
                      <a:r>
                        <a:rPr lang="pt-BR" sz="1400" b="1" dirty="0" err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jm</a:t>
                      </a:r>
                      <a:r>
                        <a:rPr lang="pt-BR" sz="14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quem é teste 1? 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13:36:39, </a:t>
                      </a:r>
                      <a:r>
                        <a:rPr lang="pt-BR" sz="14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teste1</a:t>
                      </a: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Oi Pedro! Teste 1 sou eu Márcia!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13:39:51, </a:t>
                      </a:r>
                      <a:r>
                        <a:rPr lang="pt-BR" sz="14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teste1</a:t>
                      </a: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Já começaram os testes?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13:42:35, </a:t>
                      </a:r>
                      <a:r>
                        <a:rPr lang="pt-BR" sz="14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teste1</a:t>
                      </a: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Vamos começar com radicais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13:44:00, </a:t>
                      </a:r>
                      <a:r>
                        <a:rPr lang="pt-BR" sz="14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teste1</a:t>
                      </a: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já começaram a ver?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13:44:15, </a:t>
                      </a:r>
                      <a:r>
                        <a:rPr lang="pt-BR" sz="14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dc</a:t>
                      </a: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em que sala é pra ficar?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13:44:45, </a:t>
                      </a:r>
                      <a:r>
                        <a:rPr lang="pt-BR" sz="14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teste1</a:t>
                      </a: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Radicais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13:45:14, </a:t>
                      </a:r>
                      <a:r>
                        <a:rPr lang="pt-BR" sz="14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teste1</a:t>
                      </a: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Alôooooooooooooooooo!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13:45:29, </a:t>
                      </a:r>
                      <a:r>
                        <a:rPr lang="pt-BR" sz="14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bn</a:t>
                      </a: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oi,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13:45:37, </a:t>
                      </a:r>
                      <a:r>
                        <a:rPr lang="pt-BR" sz="14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teste1</a:t>
                      </a: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oi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13:45:46, </a:t>
                      </a:r>
                      <a:r>
                        <a:rPr lang="pt-BR" sz="14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vv</a:t>
                      </a: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oi 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13:45:53, </a:t>
                      </a:r>
                      <a:r>
                        <a:rPr lang="pt-BR" sz="14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</a:t>
                      </a: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Oii, ja é pra fazer os exercicios??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13:46:12, </a:t>
                      </a:r>
                      <a:r>
                        <a:rPr lang="pt-BR" sz="14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dc</a:t>
                      </a: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 que </a:t>
                      </a:r>
                      <a:r>
                        <a:rPr lang="pt-BR" sz="1400" dirty="0" err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que</a:t>
                      </a:r>
                      <a:r>
                        <a:rPr lang="pt-BR" sz="14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é pra fazer to perdida aqui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13:46:23, </a:t>
                      </a:r>
                      <a:r>
                        <a:rPr lang="pt-BR" sz="14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BN</a:t>
                      </a: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 </a:t>
                      </a:r>
                      <a:r>
                        <a:rPr lang="pt-BR" sz="1400" dirty="0" err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tambeem</a:t>
                      </a:r>
                      <a:r>
                        <a:rPr lang="pt-BR" sz="14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13:46:26, </a:t>
                      </a:r>
                      <a:r>
                        <a:rPr lang="pt-BR" sz="14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teste1</a:t>
                      </a: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vc já leu a parte teórica toda?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13:46:33, </a:t>
                      </a:r>
                      <a:r>
                        <a:rPr lang="pt-BR" sz="14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VV</a:t>
                      </a:r>
                      <a:r>
                        <a:rPr lang="pt-BR" sz="14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 perdida aqui também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524000" y="836711"/>
          <a:ext cx="6096000" cy="5472613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305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</a:t>
                      </a:r>
                      <a:r>
                        <a:rPr lang="pt-BR" sz="1600" dirty="0" err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May</a:t>
                      </a:r>
                      <a:r>
                        <a:rPr lang="pt-B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2009, 13:46:36, </a:t>
                      </a:r>
                      <a:r>
                        <a:rPr lang="pt-BR" sz="1600" b="1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</a:t>
                      </a:r>
                      <a:r>
                        <a:rPr lang="pt-B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já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13:46:50, </a:t>
                      </a:r>
                      <a:r>
                        <a:rPr lang="pt-BR" sz="16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VV</a:t>
                      </a: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 nao, aonde tá ? é o slide ?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13:47:00, </a:t>
                      </a:r>
                      <a:r>
                        <a:rPr lang="pt-BR" sz="16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 que é pra fazer?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13:47:03, </a:t>
                      </a:r>
                      <a:r>
                        <a:rPr lang="pt-BR" sz="16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teste1</a:t>
                      </a: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Então manda brasa nos testes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</a:t>
                      </a:r>
                      <a:r>
                        <a:rPr lang="pt-BR" sz="1600" dirty="0" err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May</a:t>
                      </a:r>
                      <a:r>
                        <a:rPr lang="pt-B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2009, 13:47:17, </a:t>
                      </a:r>
                      <a:r>
                        <a:rPr lang="pt-BR" sz="1600" b="1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dc</a:t>
                      </a:r>
                      <a:r>
                        <a:rPr lang="pt-B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 que é pra fazer? 2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13:47:55, </a:t>
                      </a:r>
                      <a:r>
                        <a:rPr lang="pt-BR" sz="16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BM</a:t>
                      </a: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oi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13:47:56, </a:t>
                      </a:r>
                      <a:r>
                        <a:rPr lang="pt-BR" sz="16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BN</a:t>
                      </a: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cade o joazinho?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13:48:11, </a:t>
                      </a:r>
                      <a:r>
                        <a:rPr lang="pt-BR" sz="16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teste1</a:t>
                      </a: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Estou aqui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13:48:35, </a:t>
                      </a:r>
                      <a:r>
                        <a:rPr lang="pt-BR" sz="16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teste1</a:t>
                      </a: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Vamos organizar a bagunça!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13:48:40, </a:t>
                      </a:r>
                      <a:r>
                        <a:rPr lang="pt-BR" sz="16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</a:t>
                      </a: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Joaozinho</a:t>
                      </a:r>
                      <a:r>
                        <a:rPr lang="pt-B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13:49:03, </a:t>
                      </a:r>
                      <a:r>
                        <a:rPr lang="pt-BR" sz="16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teste1</a:t>
                      </a: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Todos devem ver Radicais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13:49:03, </a:t>
                      </a:r>
                      <a:r>
                        <a:rPr lang="pt-BR" sz="16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</a:t>
                      </a: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vamos :)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13:49:09, </a:t>
                      </a:r>
                      <a:r>
                        <a:rPr lang="pt-BR" sz="16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BN</a:t>
                      </a: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hahahaha,isso ta muito engraçado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13:49:14, </a:t>
                      </a:r>
                      <a:r>
                        <a:rPr lang="pt-BR" sz="16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teste1</a:t>
                      </a: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Fala paixão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13:49:32, </a:t>
                      </a:r>
                      <a:r>
                        <a:rPr lang="pt-BR" sz="16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BN</a:t>
                      </a: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mas é pra fazer </a:t>
                      </a:r>
                      <a:r>
                        <a:rPr lang="pt-BR" sz="1600" dirty="0" err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oq</a:t>
                      </a:r>
                      <a:r>
                        <a:rPr lang="pt-B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8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13:49:33, </a:t>
                      </a:r>
                      <a:r>
                        <a:rPr lang="pt-BR" sz="16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</a:t>
                      </a: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LINDOOOO! CADE VOCE PRA EU TE APERTAR? </a:t>
                      </a:r>
                      <a:r>
                        <a:rPr lang="pt-BR" sz="1600" dirty="0" err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hahahaha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May 2009, 13:49:35, </a:t>
                      </a:r>
                      <a:r>
                        <a:rPr lang="pt-BR" sz="1600" b="1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DC</a:t>
                      </a:r>
                      <a:r>
                        <a:rPr lang="pt-BR" sz="160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pt-BR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22222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ver radicais aonde??</a:t>
                      </a:r>
                      <a:endParaRPr lang="pt-B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476672"/>
            <a:ext cx="84969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Nesse diálogo constatamos um dos problemas vivenciados nesse AVA: o desenho didático. Os alunos não conseguiam saber o que fazer ou para onde ir.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/>
              <a:t>Segundo Santos (2009)</a:t>
            </a:r>
            <a:r>
              <a:rPr lang="pt-BR" sz="2400" dirty="0" smtClean="0">
                <a:ea typeface="Times New Roman" pitchFamily="18" charset="0"/>
                <a:cs typeface="Arial" pitchFamily="34" charset="0"/>
              </a:rPr>
              <a:t>, </a:t>
            </a:r>
            <a:r>
              <a:rPr lang="pt-BR" sz="2400" dirty="0" smtClean="0">
                <a:ea typeface="Times New Roman" pitchFamily="18" charset="0"/>
                <a:cs typeface="Arial" pitchFamily="34" charset="0"/>
              </a:rPr>
              <a:t>na sala de aula online tudo é estruturado a partir de um desenho didático, entendendo desenho didático como</a:t>
            </a:r>
            <a:r>
              <a:rPr lang="pt-BR" sz="2400" dirty="0" smtClean="0"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pt-BR" sz="2400" dirty="0" smtClean="0"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i="1" dirty="0" smtClean="0">
                <a:ea typeface="Times New Roman" pitchFamily="18" charset="0"/>
                <a:cs typeface="Arial" pitchFamily="34" charset="0"/>
              </a:rPr>
              <a:t>...estrutura de apresentação do conjunto de conteúdos e de situações de aprendizagem compostos e dispostos estrategicamente de modo a serem utilizados pelo docente e pelos </a:t>
            </a:r>
            <a:r>
              <a:rPr lang="pt-BR" sz="2400" i="1" dirty="0" err="1" smtClean="0">
                <a:ea typeface="Times New Roman" pitchFamily="18" charset="0"/>
                <a:cs typeface="Arial" pitchFamily="34" charset="0"/>
              </a:rPr>
              <a:t>cursistas</a:t>
            </a:r>
            <a:r>
              <a:rPr lang="pt-BR" sz="2400" i="1" dirty="0" smtClean="0">
                <a:ea typeface="Times New Roman" pitchFamily="18" charset="0"/>
                <a:cs typeface="Arial" pitchFamily="34" charset="0"/>
              </a:rPr>
              <a:t> com a finalidade de potencializar a construção coletiva da comunicação, do conhecimento, da docência, da aprendizagem e da avaliação.</a:t>
            </a:r>
            <a:r>
              <a:rPr lang="pt-BR" sz="2400" dirty="0" smtClean="0">
                <a:ea typeface="Times New Roman" pitchFamily="18" charset="0"/>
                <a:cs typeface="Arial" pitchFamily="34" charset="0"/>
              </a:rPr>
              <a:t> (Santos, 2009)</a:t>
            </a:r>
            <a:endParaRPr lang="pt-BR" sz="2400" dirty="0" smtClean="0"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recurso do bate-papo</a:t>
            </a:r>
            <a:endParaRPr lang="pt-B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81724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e 5"/>
          <p:cNvSpPr/>
          <p:nvPr/>
        </p:nvSpPr>
        <p:spPr>
          <a:xfrm>
            <a:off x="251520" y="2636912"/>
            <a:ext cx="2160240" cy="19442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1691680" y="4581128"/>
            <a:ext cx="158417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707904" y="472514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Diferencial</a:t>
            </a:r>
            <a:endParaRPr lang="pt-BR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232</TotalTime>
  <Words>886</Words>
  <Application>Microsoft Office PowerPoint</Application>
  <PresentationFormat>Apresentação na tela (4:3)</PresentationFormat>
  <Paragraphs>110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Concurso</vt:lpstr>
      <vt:lpstr>Escola virtual na escola presencial: ensinar e aprender no contexto das novas tecnologia </vt:lpstr>
      <vt:lpstr>Aulas de apoio online favorecem a ressignificação da aprendizagem dos conteúdos: radicais, racionalização e equação de 2º grau?</vt:lpstr>
      <vt:lpstr>Por que apoio online?</vt:lpstr>
      <vt:lpstr>Quem são os jovens nessa sala de aula?</vt:lpstr>
      <vt:lpstr>Slide 5</vt:lpstr>
      <vt:lpstr>Slide 6</vt:lpstr>
      <vt:lpstr>Slide 7</vt:lpstr>
      <vt:lpstr>Slide 8</vt:lpstr>
      <vt:lpstr>O recurso do bate-papo</vt:lpstr>
      <vt:lpstr>Por que?</vt:lpstr>
      <vt:lpstr>O que acontece com esse, nesse cotidiano?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virtual na escola presencial: ensinar e aprender no contexto das novas tecnologia </dc:title>
  <dc:creator>Aline Weber</dc:creator>
  <cp:lastModifiedBy>Aline Weber</cp:lastModifiedBy>
  <cp:revision>28</cp:revision>
  <dcterms:created xsi:type="dcterms:W3CDTF">2011-06-07T01:12:19Z</dcterms:created>
  <dcterms:modified xsi:type="dcterms:W3CDTF">2011-06-09T02:49:41Z</dcterms:modified>
</cp:coreProperties>
</file>