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64" r:id="rId3"/>
    <p:sldId id="258" r:id="rId4"/>
    <p:sldId id="259" r:id="rId5"/>
    <p:sldId id="260" r:id="rId6"/>
    <p:sldId id="261" r:id="rId7"/>
    <p:sldId id="262" r:id="rId8"/>
    <p:sldId id="263" r:id="rId9"/>
    <p:sldId id="265" r:id="rId10"/>
    <p:sldId id="267" r:id="rId11"/>
    <p:sldId id="266" r:id="rId12"/>
    <p:sldId id="268" r:id="rId13"/>
    <p:sldId id="269" r:id="rId14"/>
    <p:sldId id="282" r:id="rId15"/>
    <p:sldId id="272" r:id="rId16"/>
    <p:sldId id="273" r:id="rId17"/>
    <p:sldId id="274" r:id="rId18"/>
    <p:sldId id="275" r:id="rId19"/>
    <p:sldId id="277" r:id="rId20"/>
    <p:sldId id="279" r:id="rId21"/>
    <p:sldId id="276" r:id="rId22"/>
    <p:sldId id="280" r:id="rId23"/>
    <p:sldId id="281" r:id="rId24"/>
    <p:sldId id="283" r:id="rId25"/>
    <p:sldId id="284" r:id="rId26"/>
    <p:sldId id="285" r:id="rId27"/>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CD8506-1569-41E2-8FFD-483E12F62686}" type="datetimeFigureOut">
              <a:rPr lang="pt-BR" smtClean="0"/>
              <a:pPr/>
              <a:t>09/08/2011</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ED0BA2-DD20-4F7D-A27D-03B6C13DF2F0}" type="slidenum">
              <a:rPr lang="pt-BR" smtClean="0"/>
              <a:pPr/>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7EED0BA2-DD20-4F7D-A27D-03B6C13DF2F0}" type="slidenum">
              <a:rPr lang="pt-BR" smtClean="0"/>
              <a:pPr/>
              <a:t>4</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50825" y="1958975"/>
            <a:ext cx="6481763" cy="1470025"/>
          </a:xfrm>
        </p:spPr>
        <p:txBody>
          <a:bodyPr/>
          <a:lstStyle>
            <a:lvl1pPr algn="ctr">
              <a:defRPr/>
            </a:lvl1pPr>
          </a:lstStyle>
          <a:p>
            <a:r>
              <a:rPr lang="pt-BR" smtClean="0"/>
              <a:t>Clique para editar o estilo do título mestre</a:t>
            </a:r>
            <a:endParaRPr lang="pt-BR"/>
          </a:p>
        </p:txBody>
      </p:sp>
      <p:sp>
        <p:nvSpPr>
          <p:cNvPr id="4099" name="Rectangle 3"/>
          <p:cNvSpPr>
            <a:spLocks noGrp="1" noChangeArrowheads="1"/>
          </p:cNvSpPr>
          <p:nvPr>
            <p:ph type="subTitle" idx="1"/>
          </p:nvPr>
        </p:nvSpPr>
        <p:spPr>
          <a:xfrm>
            <a:off x="250825" y="5229225"/>
            <a:ext cx="6842125" cy="647700"/>
          </a:xfrm>
        </p:spPr>
        <p:txBody>
          <a:bodyPr/>
          <a:lstStyle>
            <a:lvl1pPr marL="0" indent="0" algn="ctr">
              <a:buFontTx/>
              <a:buNone/>
              <a:defRPr/>
            </a:lvl1pPr>
          </a:lstStyle>
          <a:p>
            <a:r>
              <a:rPr lang="pt-BR" smtClean="0"/>
              <a:t>Clique para editar o estilo do subtítulo mestre</a:t>
            </a:r>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endParaRPr lang="pt-BR"/>
          </a:p>
        </p:txBody>
      </p:sp>
      <p:sp>
        <p:nvSpPr>
          <p:cNvPr id="5" name="Espaço Reservado para Rodapé 4"/>
          <p:cNvSpPr>
            <a:spLocks noGrp="1"/>
          </p:cNvSpPr>
          <p:nvPr>
            <p:ph type="ftr" sz="quarter" idx="11"/>
          </p:nvPr>
        </p:nvSpPr>
        <p:spPr/>
        <p:txBody>
          <a:bodyPr/>
          <a:lstStyle>
            <a:lvl1pPr>
              <a:defRPr/>
            </a:lvl1pPr>
          </a:lstStyle>
          <a:p>
            <a:endParaRPr lang="pt-BR"/>
          </a:p>
        </p:txBody>
      </p:sp>
      <p:sp>
        <p:nvSpPr>
          <p:cNvPr id="6" name="Espaço Reservado para Número de Slide 5"/>
          <p:cNvSpPr>
            <a:spLocks noGrp="1"/>
          </p:cNvSpPr>
          <p:nvPr>
            <p:ph type="sldNum" sz="quarter" idx="12"/>
          </p:nvPr>
        </p:nvSpPr>
        <p:spPr/>
        <p:txBody>
          <a:bodyPr/>
          <a:lstStyle>
            <a:lvl1pPr>
              <a:defRPr/>
            </a:lvl1pPr>
          </a:lstStyle>
          <a:p>
            <a:fld id="{2FE949E7-12B7-4734-9736-2CCABA65ABAE}" type="slidenum">
              <a:rPr lang="pt-BR"/>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5689600" y="188913"/>
            <a:ext cx="1835150" cy="6037262"/>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179388" y="188913"/>
            <a:ext cx="5357812" cy="6037262"/>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endParaRPr lang="pt-BR"/>
          </a:p>
        </p:txBody>
      </p:sp>
      <p:sp>
        <p:nvSpPr>
          <p:cNvPr id="5" name="Espaço Reservado para Rodapé 4"/>
          <p:cNvSpPr>
            <a:spLocks noGrp="1"/>
          </p:cNvSpPr>
          <p:nvPr>
            <p:ph type="ftr" sz="quarter" idx="11"/>
          </p:nvPr>
        </p:nvSpPr>
        <p:spPr/>
        <p:txBody>
          <a:bodyPr/>
          <a:lstStyle>
            <a:lvl1pPr>
              <a:defRPr/>
            </a:lvl1pPr>
          </a:lstStyle>
          <a:p>
            <a:endParaRPr lang="pt-BR"/>
          </a:p>
        </p:txBody>
      </p:sp>
      <p:sp>
        <p:nvSpPr>
          <p:cNvPr id="6" name="Espaço Reservado para Número de Slide 5"/>
          <p:cNvSpPr>
            <a:spLocks noGrp="1"/>
          </p:cNvSpPr>
          <p:nvPr>
            <p:ph type="sldNum" sz="quarter" idx="12"/>
          </p:nvPr>
        </p:nvSpPr>
        <p:spPr/>
        <p:txBody>
          <a:bodyPr/>
          <a:lstStyle>
            <a:lvl1pPr>
              <a:defRPr/>
            </a:lvl1pPr>
          </a:lstStyle>
          <a:p>
            <a:fld id="{F6FD2B65-832B-436E-835B-5E3AB7A07DAC}" type="slidenum">
              <a:rPr lang="pt-B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endParaRPr lang="pt-BR"/>
          </a:p>
        </p:txBody>
      </p:sp>
      <p:sp>
        <p:nvSpPr>
          <p:cNvPr id="5" name="Espaço Reservado para Rodapé 4"/>
          <p:cNvSpPr>
            <a:spLocks noGrp="1"/>
          </p:cNvSpPr>
          <p:nvPr>
            <p:ph type="ftr" sz="quarter" idx="11"/>
          </p:nvPr>
        </p:nvSpPr>
        <p:spPr/>
        <p:txBody>
          <a:bodyPr/>
          <a:lstStyle>
            <a:lvl1pPr>
              <a:defRPr/>
            </a:lvl1pPr>
          </a:lstStyle>
          <a:p>
            <a:endParaRPr lang="pt-BR"/>
          </a:p>
        </p:txBody>
      </p:sp>
      <p:sp>
        <p:nvSpPr>
          <p:cNvPr id="6" name="Espaço Reservado para Número de Slide 5"/>
          <p:cNvSpPr>
            <a:spLocks noGrp="1"/>
          </p:cNvSpPr>
          <p:nvPr>
            <p:ph type="sldNum" sz="quarter" idx="12"/>
          </p:nvPr>
        </p:nvSpPr>
        <p:spPr/>
        <p:txBody>
          <a:bodyPr/>
          <a:lstStyle>
            <a:lvl1pPr>
              <a:defRPr/>
            </a:lvl1pPr>
          </a:lstStyle>
          <a:p>
            <a:fld id="{86A2618D-EF8F-4411-9A55-33F984548B18}" type="slidenum">
              <a:rPr lang="pt-BR"/>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lvl1pPr>
              <a:defRPr/>
            </a:lvl1pPr>
          </a:lstStyle>
          <a:p>
            <a:endParaRPr lang="pt-BR"/>
          </a:p>
        </p:txBody>
      </p:sp>
      <p:sp>
        <p:nvSpPr>
          <p:cNvPr id="5" name="Espaço Reservado para Rodapé 4"/>
          <p:cNvSpPr>
            <a:spLocks noGrp="1"/>
          </p:cNvSpPr>
          <p:nvPr>
            <p:ph type="ftr" sz="quarter" idx="11"/>
          </p:nvPr>
        </p:nvSpPr>
        <p:spPr/>
        <p:txBody>
          <a:bodyPr/>
          <a:lstStyle>
            <a:lvl1pPr>
              <a:defRPr/>
            </a:lvl1pPr>
          </a:lstStyle>
          <a:p>
            <a:endParaRPr lang="pt-BR"/>
          </a:p>
        </p:txBody>
      </p:sp>
      <p:sp>
        <p:nvSpPr>
          <p:cNvPr id="6" name="Espaço Reservado para Número de Slide 5"/>
          <p:cNvSpPr>
            <a:spLocks noGrp="1"/>
          </p:cNvSpPr>
          <p:nvPr>
            <p:ph type="sldNum" sz="quarter" idx="12"/>
          </p:nvPr>
        </p:nvSpPr>
        <p:spPr/>
        <p:txBody>
          <a:bodyPr/>
          <a:lstStyle>
            <a:lvl1pPr>
              <a:defRPr/>
            </a:lvl1pPr>
          </a:lstStyle>
          <a:p>
            <a:fld id="{598B606F-9C7A-44AE-AD60-3C0CA5AF59B3}" type="slidenum">
              <a:rPr lang="pt-BR"/>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395288" y="1700213"/>
            <a:ext cx="3487737"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035425" y="1700213"/>
            <a:ext cx="3489325"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lvl1pPr>
              <a:defRPr/>
            </a:lvl1pPr>
          </a:lstStyle>
          <a:p>
            <a:endParaRPr lang="pt-BR"/>
          </a:p>
        </p:txBody>
      </p:sp>
      <p:sp>
        <p:nvSpPr>
          <p:cNvPr id="6" name="Espaço Reservado para Rodapé 5"/>
          <p:cNvSpPr>
            <a:spLocks noGrp="1"/>
          </p:cNvSpPr>
          <p:nvPr>
            <p:ph type="ftr" sz="quarter" idx="11"/>
          </p:nvPr>
        </p:nvSpPr>
        <p:spPr/>
        <p:txBody>
          <a:bodyPr/>
          <a:lstStyle>
            <a:lvl1pPr>
              <a:defRPr/>
            </a:lvl1pPr>
          </a:lstStyle>
          <a:p>
            <a:endParaRPr lang="pt-BR"/>
          </a:p>
        </p:txBody>
      </p:sp>
      <p:sp>
        <p:nvSpPr>
          <p:cNvPr id="7" name="Espaço Reservado para Número de Slide 6"/>
          <p:cNvSpPr>
            <a:spLocks noGrp="1"/>
          </p:cNvSpPr>
          <p:nvPr>
            <p:ph type="sldNum" sz="quarter" idx="12"/>
          </p:nvPr>
        </p:nvSpPr>
        <p:spPr/>
        <p:txBody>
          <a:bodyPr/>
          <a:lstStyle>
            <a:lvl1pPr>
              <a:defRPr/>
            </a:lvl1pPr>
          </a:lstStyle>
          <a:p>
            <a:fld id="{914B619D-913C-44F8-993C-122922AF3435}" type="slidenum">
              <a:rPr lang="pt-BR"/>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lvl1pPr>
              <a:defRPr/>
            </a:lvl1pPr>
          </a:lstStyle>
          <a:p>
            <a:endParaRPr lang="pt-BR"/>
          </a:p>
        </p:txBody>
      </p:sp>
      <p:sp>
        <p:nvSpPr>
          <p:cNvPr id="8" name="Espaço Reservado para Rodapé 7"/>
          <p:cNvSpPr>
            <a:spLocks noGrp="1"/>
          </p:cNvSpPr>
          <p:nvPr>
            <p:ph type="ftr" sz="quarter" idx="11"/>
          </p:nvPr>
        </p:nvSpPr>
        <p:spPr/>
        <p:txBody>
          <a:bodyPr/>
          <a:lstStyle>
            <a:lvl1pPr>
              <a:defRPr/>
            </a:lvl1pPr>
          </a:lstStyle>
          <a:p>
            <a:endParaRPr lang="pt-BR"/>
          </a:p>
        </p:txBody>
      </p:sp>
      <p:sp>
        <p:nvSpPr>
          <p:cNvPr id="9" name="Espaço Reservado para Número de Slide 8"/>
          <p:cNvSpPr>
            <a:spLocks noGrp="1"/>
          </p:cNvSpPr>
          <p:nvPr>
            <p:ph type="sldNum" sz="quarter" idx="12"/>
          </p:nvPr>
        </p:nvSpPr>
        <p:spPr/>
        <p:txBody>
          <a:bodyPr/>
          <a:lstStyle>
            <a:lvl1pPr>
              <a:defRPr/>
            </a:lvl1pPr>
          </a:lstStyle>
          <a:p>
            <a:fld id="{68144BFD-7FFD-4149-B23A-21523DB0A2C6}" type="slidenum">
              <a:rPr lang="pt-BR"/>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lvl1pPr>
              <a:defRPr/>
            </a:lvl1pPr>
          </a:lstStyle>
          <a:p>
            <a:endParaRPr lang="pt-BR"/>
          </a:p>
        </p:txBody>
      </p:sp>
      <p:sp>
        <p:nvSpPr>
          <p:cNvPr id="4" name="Espaço Reservado para Rodapé 3"/>
          <p:cNvSpPr>
            <a:spLocks noGrp="1"/>
          </p:cNvSpPr>
          <p:nvPr>
            <p:ph type="ftr" sz="quarter" idx="11"/>
          </p:nvPr>
        </p:nvSpPr>
        <p:spPr/>
        <p:txBody>
          <a:bodyPr/>
          <a:lstStyle>
            <a:lvl1pPr>
              <a:defRPr/>
            </a:lvl1pPr>
          </a:lstStyle>
          <a:p>
            <a:endParaRPr lang="pt-BR"/>
          </a:p>
        </p:txBody>
      </p:sp>
      <p:sp>
        <p:nvSpPr>
          <p:cNvPr id="5" name="Espaço Reservado para Número de Slide 4"/>
          <p:cNvSpPr>
            <a:spLocks noGrp="1"/>
          </p:cNvSpPr>
          <p:nvPr>
            <p:ph type="sldNum" sz="quarter" idx="12"/>
          </p:nvPr>
        </p:nvSpPr>
        <p:spPr/>
        <p:txBody>
          <a:bodyPr/>
          <a:lstStyle>
            <a:lvl1pPr>
              <a:defRPr/>
            </a:lvl1pPr>
          </a:lstStyle>
          <a:p>
            <a:fld id="{E8D100B9-4658-479F-B603-AE81ABC70906}" type="slidenum">
              <a:rPr lang="pt-BR"/>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lvl1pPr>
              <a:defRPr/>
            </a:lvl1pPr>
          </a:lstStyle>
          <a:p>
            <a:endParaRPr lang="pt-BR"/>
          </a:p>
        </p:txBody>
      </p:sp>
      <p:sp>
        <p:nvSpPr>
          <p:cNvPr id="3" name="Espaço Reservado para Rodapé 2"/>
          <p:cNvSpPr>
            <a:spLocks noGrp="1"/>
          </p:cNvSpPr>
          <p:nvPr>
            <p:ph type="ftr" sz="quarter" idx="11"/>
          </p:nvPr>
        </p:nvSpPr>
        <p:spPr/>
        <p:txBody>
          <a:bodyPr/>
          <a:lstStyle>
            <a:lvl1pPr>
              <a:defRPr/>
            </a:lvl1pPr>
          </a:lstStyle>
          <a:p>
            <a:endParaRPr lang="pt-BR"/>
          </a:p>
        </p:txBody>
      </p:sp>
      <p:sp>
        <p:nvSpPr>
          <p:cNvPr id="4" name="Espaço Reservado para Número de Slide 3"/>
          <p:cNvSpPr>
            <a:spLocks noGrp="1"/>
          </p:cNvSpPr>
          <p:nvPr>
            <p:ph type="sldNum" sz="quarter" idx="12"/>
          </p:nvPr>
        </p:nvSpPr>
        <p:spPr/>
        <p:txBody>
          <a:bodyPr/>
          <a:lstStyle>
            <a:lvl1pPr>
              <a:defRPr/>
            </a:lvl1pPr>
          </a:lstStyle>
          <a:p>
            <a:fld id="{C0AD1362-D350-4474-8EF6-0D4DA65C154F}" type="slidenum">
              <a:rPr lang="pt-BR"/>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lvl1pPr>
              <a:defRPr/>
            </a:lvl1pPr>
          </a:lstStyle>
          <a:p>
            <a:endParaRPr lang="pt-BR"/>
          </a:p>
        </p:txBody>
      </p:sp>
      <p:sp>
        <p:nvSpPr>
          <p:cNvPr id="6" name="Espaço Reservado para Rodapé 5"/>
          <p:cNvSpPr>
            <a:spLocks noGrp="1"/>
          </p:cNvSpPr>
          <p:nvPr>
            <p:ph type="ftr" sz="quarter" idx="11"/>
          </p:nvPr>
        </p:nvSpPr>
        <p:spPr/>
        <p:txBody>
          <a:bodyPr/>
          <a:lstStyle>
            <a:lvl1pPr>
              <a:defRPr/>
            </a:lvl1pPr>
          </a:lstStyle>
          <a:p>
            <a:endParaRPr lang="pt-BR"/>
          </a:p>
        </p:txBody>
      </p:sp>
      <p:sp>
        <p:nvSpPr>
          <p:cNvPr id="7" name="Espaço Reservado para Número de Slide 6"/>
          <p:cNvSpPr>
            <a:spLocks noGrp="1"/>
          </p:cNvSpPr>
          <p:nvPr>
            <p:ph type="sldNum" sz="quarter" idx="12"/>
          </p:nvPr>
        </p:nvSpPr>
        <p:spPr/>
        <p:txBody>
          <a:bodyPr/>
          <a:lstStyle>
            <a:lvl1pPr>
              <a:defRPr/>
            </a:lvl1pPr>
          </a:lstStyle>
          <a:p>
            <a:fld id="{EC211698-E487-43C1-ABEE-614A42AC6447}" type="slidenum">
              <a:rPr lang="pt-BR"/>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lvl1pPr>
              <a:defRPr/>
            </a:lvl1pPr>
          </a:lstStyle>
          <a:p>
            <a:endParaRPr lang="pt-BR"/>
          </a:p>
        </p:txBody>
      </p:sp>
      <p:sp>
        <p:nvSpPr>
          <p:cNvPr id="6" name="Espaço Reservado para Rodapé 5"/>
          <p:cNvSpPr>
            <a:spLocks noGrp="1"/>
          </p:cNvSpPr>
          <p:nvPr>
            <p:ph type="ftr" sz="quarter" idx="11"/>
          </p:nvPr>
        </p:nvSpPr>
        <p:spPr/>
        <p:txBody>
          <a:bodyPr/>
          <a:lstStyle>
            <a:lvl1pPr>
              <a:defRPr/>
            </a:lvl1pPr>
          </a:lstStyle>
          <a:p>
            <a:endParaRPr lang="pt-BR"/>
          </a:p>
        </p:txBody>
      </p:sp>
      <p:sp>
        <p:nvSpPr>
          <p:cNvPr id="7" name="Espaço Reservado para Número de Slide 6"/>
          <p:cNvSpPr>
            <a:spLocks noGrp="1"/>
          </p:cNvSpPr>
          <p:nvPr>
            <p:ph type="sldNum" sz="quarter" idx="12"/>
          </p:nvPr>
        </p:nvSpPr>
        <p:spPr/>
        <p:txBody>
          <a:bodyPr/>
          <a:lstStyle>
            <a:lvl1pPr>
              <a:defRPr/>
            </a:lvl1pPr>
          </a:lstStyle>
          <a:p>
            <a:fld id="{18F1E609-7807-4309-BCD6-F8DFA8C2F335}" type="slidenum">
              <a:rPr lang="pt-BR"/>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9388" y="188913"/>
            <a:ext cx="7056437"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1027" name="Rectangle 3"/>
          <p:cNvSpPr>
            <a:spLocks noGrp="1" noChangeArrowheads="1"/>
          </p:cNvSpPr>
          <p:nvPr>
            <p:ph type="body" idx="1"/>
          </p:nvPr>
        </p:nvSpPr>
        <p:spPr bwMode="auto">
          <a:xfrm>
            <a:off x="395288" y="1700213"/>
            <a:ext cx="7129462"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1028" name="Rectangle 4"/>
          <p:cNvSpPr>
            <a:spLocks noGrp="1" noChangeArrowheads="1"/>
          </p:cNvSpPr>
          <p:nvPr>
            <p:ph type="dt" sz="half" idx="2"/>
          </p:nvPr>
        </p:nvSpPr>
        <p:spPr bwMode="auto">
          <a:xfrm>
            <a:off x="611188" y="6364288"/>
            <a:ext cx="1162050" cy="449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pt-BR"/>
          </a:p>
        </p:txBody>
      </p:sp>
      <p:sp>
        <p:nvSpPr>
          <p:cNvPr id="1029" name="Rectangle 5"/>
          <p:cNvSpPr>
            <a:spLocks noGrp="1" noChangeArrowheads="1"/>
          </p:cNvSpPr>
          <p:nvPr>
            <p:ph type="ftr" sz="quarter" idx="3"/>
          </p:nvPr>
        </p:nvSpPr>
        <p:spPr bwMode="auto">
          <a:xfrm>
            <a:off x="1835150" y="6364288"/>
            <a:ext cx="5257800" cy="449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pt-BR"/>
          </a:p>
        </p:txBody>
      </p:sp>
      <p:sp>
        <p:nvSpPr>
          <p:cNvPr id="1030" name="Rectangle 6"/>
          <p:cNvSpPr>
            <a:spLocks noGrp="1" noChangeArrowheads="1"/>
          </p:cNvSpPr>
          <p:nvPr>
            <p:ph type="sldNum" sz="quarter" idx="4"/>
          </p:nvPr>
        </p:nvSpPr>
        <p:spPr bwMode="auto">
          <a:xfrm>
            <a:off x="0" y="6364288"/>
            <a:ext cx="539750" cy="449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9EF5B777-5C5E-4A3A-9E51-E813BFB97B8C}" type="slidenum">
              <a:rPr lang="pt-BR"/>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Arial" charset="0"/>
        </a:defRPr>
      </a:lvl2pPr>
      <a:lvl3pPr algn="l" rtl="0" eaLnBrk="1" fontAlgn="base" hangingPunct="1">
        <a:spcBef>
          <a:spcPct val="0"/>
        </a:spcBef>
        <a:spcAft>
          <a:spcPct val="0"/>
        </a:spcAft>
        <a:defRPr sz="4400">
          <a:solidFill>
            <a:schemeClr val="bg1"/>
          </a:solidFill>
          <a:latin typeface="Arial" charset="0"/>
        </a:defRPr>
      </a:lvl3pPr>
      <a:lvl4pPr algn="l" rtl="0" eaLnBrk="1" fontAlgn="base" hangingPunct="1">
        <a:spcBef>
          <a:spcPct val="0"/>
        </a:spcBef>
        <a:spcAft>
          <a:spcPct val="0"/>
        </a:spcAft>
        <a:defRPr sz="4400">
          <a:solidFill>
            <a:schemeClr val="bg1"/>
          </a:solidFill>
          <a:latin typeface="Arial" charset="0"/>
        </a:defRPr>
      </a:lvl4pPr>
      <a:lvl5pPr algn="l" rtl="0" eaLnBrk="1" fontAlgn="base" hangingPunct="1">
        <a:spcBef>
          <a:spcPct val="0"/>
        </a:spcBef>
        <a:spcAft>
          <a:spcPct val="0"/>
        </a:spcAft>
        <a:defRPr sz="4400">
          <a:solidFill>
            <a:schemeClr val="bg1"/>
          </a:solidFill>
          <a:latin typeface="Arial" charset="0"/>
        </a:defRPr>
      </a:lvl5pPr>
      <a:lvl6pPr marL="457200" algn="l" rtl="0" eaLnBrk="1" fontAlgn="base" hangingPunct="1">
        <a:spcBef>
          <a:spcPct val="0"/>
        </a:spcBef>
        <a:spcAft>
          <a:spcPct val="0"/>
        </a:spcAft>
        <a:defRPr sz="4400">
          <a:solidFill>
            <a:schemeClr val="bg1"/>
          </a:solidFill>
          <a:latin typeface="Arial" charset="0"/>
        </a:defRPr>
      </a:lvl6pPr>
      <a:lvl7pPr marL="914400" algn="l" rtl="0" eaLnBrk="1" fontAlgn="base" hangingPunct="1">
        <a:spcBef>
          <a:spcPct val="0"/>
        </a:spcBef>
        <a:spcAft>
          <a:spcPct val="0"/>
        </a:spcAft>
        <a:defRPr sz="4400">
          <a:solidFill>
            <a:schemeClr val="bg1"/>
          </a:solidFill>
          <a:latin typeface="Arial" charset="0"/>
        </a:defRPr>
      </a:lvl7pPr>
      <a:lvl8pPr marL="1371600" algn="l" rtl="0" eaLnBrk="1" fontAlgn="base" hangingPunct="1">
        <a:spcBef>
          <a:spcPct val="0"/>
        </a:spcBef>
        <a:spcAft>
          <a:spcPct val="0"/>
        </a:spcAft>
        <a:defRPr sz="4400">
          <a:solidFill>
            <a:schemeClr val="bg1"/>
          </a:solidFill>
          <a:latin typeface="Arial" charset="0"/>
        </a:defRPr>
      </a:lvl8pPr>
      <a:lvl9pPr marL="1828800" algn="l" rtl="0" eaLnBrk="1" fontAlgn="base" hangingPunct="1">
        <a:spcBef>
          <a:spcPct val="0"/>
        </a:spcBef>
        <a:spcAft>
          <a:spcPct val="0"/>
        </a:spcAft>
        <a:defRPr sz="4400">
          <a:solidFill>
            <a:schemeClr val="bg1"/>
          </a:solidFill>
          <a:latin typeface="Arial" charset="0"/>
        </a:defRPr>
      </a:lvl9pPr>
    </p:titleStyle>
    <p:bodyStyle>
      <a:lvl1pPr marL="342900" indent="-342900" algn="l" rtl="0" eaLnBrk="1" fontAlgn="base" hangingPunct="1">
        <a:spcBef>
          <a:spcPct val="20000"/>
        </a:spcBef>
        <a:spcAft>
          <a:spcPct val="0"/>
        </a:spcAft>
        <a:buClr>
          <a:schemeClr val="folHlink"/>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linewebersop@gmail.com" TargetMode="External"/><Relationship Id="rId2" Type="http://schemas.openxmlformats.org/officeDocument/2006/relationships/hyperlink" Target="http://docenciaonline.pro.br/moodle/" TargetMode="External"/><Relationship Id="rId1" Type="http://schemas.openxmlformats.org/officeDocument/2006/relationships/slideLayout" Target="../slideLayouts/slideLayout1.xml"/><Relationship Id="rId4" Type="http://schemas.openxmlformats.org/officeDocument/2006/relationships/hyperlink" Target="mailto:brisaerc@hotmail.com" TargetMode="External"/></Relationships>
</file>

<file path=ppt/slides/_rels/slide10.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9.xml"/><Relationship Id="rId1" Type="http://schemas.openxmlformats.org/officeDocument/2006/relationships/slideLayout" Target="../slideLayouts/slideLayout2.xml"/><Relationship Id="rId5" Type="http://schemas.openxmlformats.org/officeDocument/2006/relationships/slide" Target="slide12.xml"/><Relationship Id="rId4" Type="http://schemas.openxmlformats.org/officeDocument/2006/relationships/slide" Target="slide10.xml"/></Relationships>
</file>

<file path=ppt/slides/_rels/slide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pt-BR" dirty="0" smtClean="0"/>
              <a:t>Caiu na rede é peixe: o currículo no contexto das redes sociais</a:t>
            </a:r>
            <a:endParaRPr lang="pt-BR" dirty="0"/>
          </a:p>
        </p:txBody>
      </p:sp>
      <p:sp>
        <p:nvSpPr>
          <p:cNvPr id="2051" name="Rectangle 3"/>
          <p:cNvSpPr>
            <a:spLocks noGrp="1" noChangeArrowheads="1"/>
          </p:cNvSpPr>
          <p:nvPr>
            <p:ph type="subTitle" idx="1"/>
          </p:nvPr>
        </p:nvSpPr>
        <p:spPr>
          <a:xfrm>
            <a:off x="250825" y="4941168"/>
            <a:ext cx="6842125" cy="1916831"/>
          </a:xfrm>
        </p:spPr>
        <p:txBody>
          <a:bodyPr/>
          <a:lstStyle/>
          <a:p>
            <a:pPr algn="r">
              <a:lnSpc>
                <a:spcPct val="80000"/>
              </a:lnSpc>
            </a:pPr>
            <a:r>
              <a:rPr lang="pt-BR" sz="1800" dirty="0" smtClean="0">
                <a:solidFill>
                  <a:schemeClr val="tx2"/>
                </a:solidFill>
              </a:rPr>
              <a:t>PROPED – UERJ</a:t>
            </a:r>
          </a:p>
          <a:p>
            <a:pPr algn="r">
              <a:lnSpc>
                <a:spcPct val="80000"/>
              </a:lnSpc>
            </a:pPr>
            <a:r>
              <a:rPr lang="pt-BR" sz="1800" dirty="0" smtClean="0">
                <a:solidFill>
                  <a:schemeClr val="tx2"/>
                </a:solidFill>
              </a:rPr>
              <a:t>GPDOC – Grupo de Pesquisa Docência e </a:t>
            </a:r>
            <a:r>
              <a:rPr lang="pt-BR" sz="1800" dirty="0" err="1" smtClean="0">
                <a:solidFill>
                  <a:schemeClr val="tx2"/>
                </a:solidFill>
              </a:rPr>
              <a:t>Cibercultura</a:t>
            </a:r>
            <a:endParaRPr lang="pt-BR" sz="1800" dirty="0" smtClean="0">
              <a:solidFill>
                <a:schemeClr val="tx2"/>
              </a:solidFill>
            </a:endParaRPr>
          </a:p>
          <a:p>
            <a:pPr algn="r">
              <a:lnSpc>
                <a:spcPct val="80000"/>
              </a:lnSpc>
            </a:pPr>
            <a:r>
              <a:rPr lang="pt-BR" sz="1800" dirty="0" smtClean="0">
                <a:hlinkClick r:id="rId2"/>
              </a:rPr>
              <a:t>http://docenciaonline.pro.br/moodle</a:t>
            </a:r>
            <a:r>
              <a:rPr lang="pt-BR" dirty="0" smtClean="0">
                <a:hlinkClick r:id="rId2"/>
              </a:rPr>
              <a:t>/</a:t>
            </a:r>
            <a:endParaRPr lang="pt-BR" dirty="0" smtClean="0"/>
          </a:p>
          <a:p>
            <a:pPr algn="r">
              <a:lnSpc>
                <a:spcPct val="80000"/>
              </a:lnSpc>
            </a:pPr>
            <a:r>
              <a:rPr lang="pt-BR" sz="1800" dirty="0" smtClean="0">
                <a:hlinkClick r:id="rId3"/>
              </a:rPr>
              <a:t>alinewebersop@gmail.com</a:t>
            </a:r>
            <a:endParaRPr lang="pt-BR" sz="1800" dirty="0" smtClean="0"/>
          </a:p>
          <a:p>
            <a:pPr algn="r">
              <a:lnSpc>
                <a:spcPct val="80000"/>
              </a:lnSpc>
            </a:pPr>
            <a:r>
              <a:rPr lang="pt-BR" sz="1800" dirty="0" smtClean="0">
                <a:hlinkClick r:id="rId4"/>
              </a:rPr>
              <a:t>brisaerc@hotmail.com</a:t>
            </a:r>
            <a:r>
              <a:rPr lang="pt-BR" sz="1800" dirty="0" smtClean="0"/>
              <a:t>  </a:t>
            </a:r>
          </a:p>
          <a:p>
            <a:endParaRPr lang="pt-B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MUSSO</a:t>
            </a:r>
            <a:endParaRPr lang="pt-BR" dirty="0"/>
          </a:p>
        </p:txBody>
      </p:sp>
      <p:sp>
        <p:nvSpPr>
          <p:cNvPr id="3" name="Espaço Reservado para Conteúdo 2"/>
          <p:cNvSpPr>
            <a:spLocks noGrp="1"/>
          </p:cNvSpPr>
          <p:nvPr>
            <p:ph idx="1"/>
          </p:nvPr>
        </p:nvSpPr>
        <p:spPr>
          <a:effectLst>
            <a:innerShdw blurRad="63500" dist="50800" dir="16200000">
              <a:prstClr val="black">
                <a:alpha val="50000"/>
              </a:prstClr>
            </a:innerShdw>
          </a:effectLst>
        </p:spPr>
        <p:txBody>
          <a:bodyPr/>
          <a:lstStyle/>
          <a:p>
            <a:pPr algn="just">
              <a:buNone/>
            </a:pPr>
            <a:endParaRPr lang="pt-BR" dirty="0" smtClean="0"/>
          </a:p>
          <a:p>
            <a:pPr>
              <a:buNone/>
            </a:pPr>
            <a:r>
              <a:rPr lang="pt-BR" dirty="0" smtClean="0"/>
              <a:t>  				Movimento constante</a:t>
            </a:r>
          </a:p>
          <a:p>
            <a:pPr>
              <a:buNone/>
            </a:pPr>
            <a:endParaRPr lang="pt-BR" dirty="0" smtClean="0"/>
          </a:p>
          <a:p>
            <a:pPr>
              <a:buNone/>
            </a:pPr>
            <a:r>
              <a:rPr lang="pt-BR" dirty="0" smtClean="0"/>
              <a:t>	REDE		Sem centro</a:t>
            </a:r>
          </a:p>
          <a:p>
            <a:pPr>
              <a:buNone/>
            </a:pPr>
            <a:r>
              <a:rPr lang="pt-BR" dirty="0" smtClean="0"/>
              <a:t>				</a:t>
            </a:r>
          </a:p>
          <a:p>
            <a:pPr>
              <a:buNone/>
            </a:pPr>
            <a:r>
              <a:rPr lang="pt-BR" dirty="0" smtClean="0"/>
              <a:t>				Organização horizontal</a:t>
            </a:r>
            <a:endParaRPr lang="pt-BR" dirty="0"/>
          </a:p>
        </p:txBody>
      </p:sp>
      <p:sp>
        <p:nvSpPr>
          <p:cNvPr id="8" name="Chave esquerda 7"/>
          <p:cNvSpPr/>
          <p:nvPr/>
        </p:nvSpPr>
        <p:spPr>
          <a:xfrm>
            <a:off x="2195736" y="2132856"/>
            <a:ext cx="792088" cy="3528392"/>
          </a:xfrm>
          <a:prstGeom prst="leftBrace">
            <a:avLst/>
          </a:prstGeom>
          <a:noFill/>
          <a:ln w="571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9" name="Botão de ação: Voltar ou Anterior 8">
            <a:hlinkClick r:id="rId2" action="ppaction://hlinksldjump" highlightClick="1"/>
          </p:cNvPr>
          <p:cNvSpPr/>
          <p:nvPr/>
        </p:nvSpPr>
        <p:spPr>
          <a:xfrm>
            <a:off x="467544" y="6309320"/>
            <a:ext cx="360040" cy="28803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RECUERO</a:t>
            </a:r>
            <a:endParaRPr lang="pt-BR" dirty="0"/>
          </a:p>
        </p:txBody>
      </p:sp>
      <p:pic>
        <p:nvPicPr>
          <p:cNvPr id="4" name="Espaço Reservado para Conteúdo 3" descr="http://www.diegopaes.com.br/wp-content/uploads/rede-social-e-boa-ou-ruim1.jpg"/>
          <p:cNvPicPr>
            <a:picLocks noGrp="1"/>
          </p:cNvPicPr>
          <p:nvPr>
            <p:ph idx="1"/>
          </p:nvPr>
        </p:nvPicPr>
        <p:blipFill>
          <a:blip r:embed="rId2" cstate="print"/>
          <a:srcRect/>
          <a:stretch>
            <a:fillRect/>
          </a:stretch>
        </p:blipFill>
        <p:spPr bwMode="auto">
          <a:xfrm>
            <a:off x="0" y="5229200"/>
            <a:ext cx="9144000" cy="1628800"/>
          </a:xfrm>
          <a:prstGeom prst="rect">
            <a:avLst/>
          </a:prstGeom>
          <a:noFill/>
          <a:ln w="9525">
            <a:noFill/>
            <a:miter lim="800000"/>
            <a:headEnd/>
            <a:tailEnd/>
          </a:ln>
        </p:spPr>
      </p:pic>
      <p:sp>
        <p:nvSpPr>
          <p:cNvPr id="6" name="CaixaDeTexto 5"/>
          <p:cNvSpPr txBox="1"/>
          <p:nvPr/>
        </p:nvSpPr>
        <p:spPr>
          <a:xfrm>
            <a:off x="323528" y="1844824"/>
            <a:ext cx="7200800" cy="2246769"/>
          </a:xfrm>
          <a:prstGeom prst="rect">
            <a:avLst/>
          </a:prstGeom>
          <a:noFill/>
        </p:spPr>
        <p:txBody>
          <a:bodyPr wrap="square" rtlCol="0">
            <a:spAutoFit/>
          </a:bodyPr>
          <a:lstStyle/>
          <a:p>
            <a:pPr algn="just"/>
            <a:r>
              <a:rPr lang="pt-BR" sz="2800" dirty="0" smtClean="0"/>
              <a:t>Uma rede social  é definida como um conjunto de dois elementos: atores (pessoas, instituições ou grupos; os nós da rede) e suas conexões (interações ou laços sociais). (RECUERO, 2009, p.24)</a:t>
            </a:r>
            <a:endParaRPr lang="pt-BR" sz="2800" dirty="0"/>
          </a:p>
        </p:txBody>
      </p:sp>
      <p:sp>
        <p:nvSpPr>
          <p:cNvPr id="7" name="Botão de ação: Voltar ou Anterior 6">
            <a:hlinkClick r:id="rId3" action="ppaction://hlinksldjump" highlightClick="1"/>
          </p:cNvPr>
          <p:cNvSpPr/>
          <p:nvPr/>
        </p:nvSpPr>
        <p:spPr>
          <a:xfrm>
            <a:off x="395536" y="6237312"/>
            <a:ext cx="432048" cy="36004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ALVES</a:t>
            </a:r>
            <a:endParaRPr lang="pt-BR" dirty="0"/>
          </a:p>
        </p:txBody>
      </p:sp>
      <p:sp>
        <p:nvSpPr>
          <p:cNvPr id="3" name="Espaço Reservado para Conteúdo 2"/>
          <p:cNvSpPr>
            <a:spLocks noGrp="1"/>
          </p:cNvSpPr>
          <p:nvPr>
            <p:ph idx="1"/>
          </p:nvPr>
        </p:nvSpPr>
        <p:spPr/>
        <p:txBody>
          <a:bodyPr/>
          <a:lstStyle/>
          <a:p>
            <a:pPr algn="just"/>
            <a:r>
              <a:rPr lang="pt-BR" dirty="0" smtClean="0"/>
              <a:t>REDE – NOVA FORMA DE CONSTRUIR O CONHECIMENTO, EM TODAS AS ÁREAS DE ATIVIDADES HUMANAS</a:t>
            </a:r>
          </a:p>
          <a:p>
            <a:pPr algn="just"/>
            <a:r>
              <a:rPr lang="pt-BR" dirty="0" smtClean="0"/>
              <a:t>DESAFIO: CAPACIDADE QUE TEMOS DE MOBILIZAR FORÇAS PARA IDENTIFICAR ESTE PROCESSO E NELE ATUAR</a:t>
            </a:r>
            <a:endParaRPr lang="pt-BR" dirty="0"/>
          </a:p>
        </p:txBody>
      </p:sp>
      <p:sp>
        <p:nvSpPr>
          <p:cNvPr id="4" name="Botão de ação: Avançar ou Próximo 3">
            <a:hlinkClick r:id="" action="ppaction://hlinkshowjump?jump=nextslide" highlightClick="1"/>
          </p:cNvPr>
          <p:cNvSpPr/>
          <p:nvPr/>
        </p:nvSpPr>
        <p:spPr>
          <a:xfrm>
            <a:off x="395536" y="6309320"/>
            <a:ext cx="504056"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2400" dirty="0" smtClean="0"/>
              <a:t>O CURRÍCULO TECIDO EM REDE: UMA ABORDAGEM MULTIRREFERENCIAL</a:t>
            </a:r>
            <a:endParaRPr lang="pt-BR" sz="2400" dirty="0"/>
          </a:p>
        </p:txBody>
      </p:sp>
      <p:sp>
        <p:nvSpPr>
          <p:cNvPr id="3" name="Espaço Reservado para Conteúdo 2"/>
          <p:cNvSpPr>
            <a:spLocks noGrp="1"/>
          </p:cNvSpPr>
          <p:nvPr>
            <p:ph idx="1"/>
          </p:nvPr>
        </p:nvSpPr>
        <p:spPr/>
        <p:txBody>
          <a:bodyPr/>
          <a:lstStyle/>
          <a:p>
            <a:pPr algn="just"/>
            <a:r>
              <a:rPr lang="pt-BR" sz="2400" dirty="0" smtClean="0"/>
              <a:t>Segundo </a:t>
            </a:r>
            <a:r>
              <a:rPr lang="pt-BR" sz="2400" dirty="0" err="1" smtClean="0"/>
              <a:t>Ardoino</a:t>
            </a:r>
            <a:r>
              <a:rPr lang="pt-BR" sz="2400" dirty="0" smtClean="0"/>
              <a:t> (1998), o conceito de </a:t>
            </a:r>
            <a:r>
              <a:rPr lang="pt-BR" sz="2400" dirty="0" err="1" smtClean="0"/>
              <a:t>multirreferencialidade</a:t>
            </a:r>
            <a:r>
              <a:rPr lang="pt-BR" sz="2400" dirty="0" smtClean="0"/>
              <a:t> contempla nos espaços de aprendizagem:</a:t>
            </a:r>
          </a:p>
          <a:p>
            <a:endParaRPr lang="pt-BR" sz="1800" dirty="0" smtClean="0"/>
          </a:p>
          <a:p>
            <a:pPr algn="just">
              <a:buNone/>
            </a:pPr>
            <a:r>
              <a:rPr lang="pt-BR" sz="1800" dirty="0" smtClean="0"/>
              <a:t>	</a:t>
            </a:r>
            <a:r>
              <a:rPr lang="pt-BR" sz="2400" dirty="0" smtClean="0"/>
              <a:t>“[...] uma leitura plural de seus objetos (práticos ou teóricos), sob diferentes pontos de vistas, que implicam tanto visões específicas quanto linguagens apropriadas às descrições exigidas, em função de sistemas de referenciais distintos, considerados, reconhecidos explicitamente como não redutíveis uns aos outros, ou seja, heterogêneos” (ARDOINO, 1998, p.24</a:t>
            </a:r>
            <a:r>
              <a:rPr lang="pt-BR" sz="1800" dirty="0" smtClean="0"/>
              <a:t>).</a:t>
            </a:r>
          </a:p>
          <a:p>
            <a:pPr>
              <a:buNone/>
            </a:pPr>
            <a:endParaRPr lang="pt-BR" sz="1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3600" dirty="0" smtClean="0"/>
              <a:t>PESQUISA NOS/DOS/COM OS COTIDIANOS</a:t>
            </a:r>
            <a:endParaRPr lang="pt-BR" sz="3600" dirty="0"/>
          </a:p>
        </p:txBody>
      </p:sp>
      <p:pic>
        <p:nvPicPr>
          <p:cNvPr id="4" name="Picture 5"/>
          <p:cNvPicPr>
            <a:picLocks noGrp="1" noChangeAspect="1" noChangeArrowheads="1"/>
          </p:cNvPicPr>
          <p:nvPr>
            <p:ph idx="1"/>
          </p:nvPr>
        </p:nvPicPr>
        <p:blipFill>
          <a:blip r:embed="rId2" cstate="print"/>
          <a:srcRect/>
          <a:stretch>
            <a:fillRect/>
          </a:stretch>
        </p:blipFill>
        <p:spPr bwMode="auto">
          <a:xfrm>
            <a:off x="0" y="1628800"/>
            <a:ext cx="7668344" cy="3384376"/>
          </a:xfrm>
          <a:prstGeom prst="rect">
            <a:avLst/>
          </a:prstGeom>
          <a:noFill/>
          <a:ln w="9525">
            <a:noFill/>
            <a:miter lim="800000"/>
            <a:headEnd/>
            <a:tailEnd/>
          </a:ln>
        </p:spPr>
      </p:pic>
      <p:sp>
        <p:nvSpPr>
          <p:cNvPr id="5" name="CaixaDeTexto 4"/>
          <p:cNvSpPr txBox="1"/>
          <p:nvPr/>
        </p:nvSpPr>
        <p:spPr>
          <a:xfrm>
            <a:off x="395536" y="5445224"/>
            <a:ext cx="7272808" cy="830997"/>
          </a:xfrm>
          <a:prstGeom prst="rect">
            <a:avLst/>
          </a:prstGeom>
          <a:noFill/>
        </p:spPr>
        <p:txBody>
          <a:bodyPr wrap="square" rtlCol="0">
            <a:spAutoFit/>
          </a:bodyPr>
          <a:lstStyle/>
          <a:p>
            <a:r>
              <a:rPr lang="pt-BR" sz="2400" dirty="0" smtClean="0"/>
              <a:t>O CURRÍCULO COMO ESPAÇOTEMPO DE CONSTRUÇÃO DOS SABERES</a:t>
            </a:r>
            <a:endParaRPr lang="pt-BR"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2400" dirty="0" smtClean="0"/>
              <a:t>O CURRÍCULO COMO ESPAÇOTEMPO DE CONSTRUÇÃO DE SABERES</a:t>
            </a:r>
            <a:endParaRPr lang="pt-BR" sz="2400" dirty="0"/>
          </a:p>
        </p:txBody>
      </p:sp>
      <p:sp>
        <p:nvSpPr>
          <p:cNvPr id="3" name="Espaço Reservado para Conteúdo 2"/>
          <p:cNvSpPr>
            <a:spLocks noGrp="1"/>
          </p:cNvSpPr>
          <p:nvPr>
            <p:ph idx="1"/>
          </p:nvPr>
        </p:nvSpPr>
        <p:spPr/>
        <p:txBody>
          <a:bodyPr/>
          <a:lstStyle/>
          <a:p>
            <a:pPr algn="just">
              <a:buNone/>
            </a:pPr>
            <a:r>
              <a:rPr lang="pt-BR" sz="2400" dirty="0" smtClean="0"/>
              <a:t>	“A noção de espaço de aprendizagem vai além dos limites do conceito de espaço/lugar. Com a emergência da “sociedade em rede”, novos espaços digitais e virtuais de aprendizagem vêm se estabelecendo a partir do acesso e do uso criativo das novas tecnologias da comunicação e da informação.Novas relações com o saber vão-se instituindo num processo híbrido entre o homem e a máquina, tecendo teias complexas de relacionamentos com o mundo.” (SANTOS, 2004)</a:t>
            </a:r>
            <a:endParaRPr lang="pt-BR"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CURRÍCULO</a:t>
            </a:r>
            <a:endParaRPr lang="pt-BR" dirty="0"/>
          </a:p>
        </p:txBody>
      </p:sp>
      <p:sp>
        <p:nvSpPr>
          <p:cNvPr id="3" name="Espaço Reservado para Conteúdo 2"/>
          <p:cNvSpPr>
            <a:spLocks noGrp="1"/>
          </p:cNvSpPr>
          <p:nvPr>
            <p:ph idx="1"/>
          </p:nvPr>
        </p:nvSpPr>
        <p:spPr/>
        <p:txBody>
          <a:bodyPr/>
          <a:lstStyle/>
          <a:p>
            <a:pPr algn="ctr">
              <a:buNone/>
            </a:pPr>
            <a:r>
              <a:rPr lang="pt-BR" dirty="0" smtClean="0"/>
              <a:t>CURRÍCULO</a:t>
            </a:r>
          </a:p>
          <a:p>
            <a:pPr algn="ctr">
              <a:buNone/>
            </a:pPr>
            <a:endParaRPr lang="pt-BR" dirty="0" smtClean="0"/>
          </a:p>
          <a:p>
            <a:pPr algn="ctr">
              <a:buNone/>
            </a:pPr>
            <a:endParaRPr lang="pt-BR" dirty="0" smtClean="0"/>
          </a:p>
          <a:p>
            <a:pPr algn="ctr">
              <a:buNone/>
            </a:pPr>
            <a:r>
              <a:rPr lang="pt-BR" sz="2400" dirty="0" smtClean="0"/>
              <a:t>ESPAÇO DE CONSTRUÇÃO DE PRATICANTES</a:t>
            </a:r>
          </a:p>
          <a:p>
            <a:pPr algn="ctr">
              <a:buNone/>
            </a:pPr>
            <a:endParaRPr lang="pt-BR" sz="2400" dirty="0" smtClean="0"/>
          </a:p>
          <a:p>
            <a:pPr algn="ctr">
              <a:buNone/>
            </a:pPr>
            <a:endParaRPr lang="pt-BR" sz="2400" dirty="0" smtClean="0"/>
          </a:p>
          <a:p>
            <a:pPr algn="ctr">
              <a:buNone/>
            </a:pPr>
            <a:endParaRPr lang="pt-BR" sz="2400" dirty="0" smtClean="0"/>
          </a:p>
          <a:p>
            <a:pPr algn="ctr">
              <a:buNone/>
            </a:pPr>
            <a:r>
              <a:rPr lang="pt-BR" sz="2400" dirty="0" smtClean="0"/>
              <a:t>CENTRALIDADE DA CULTURA: É NA/COM A HETEROGENEIDADE QUE SE FAZEM OS ATOS DE CURRÍCULO</a:t>
            </a:r>
            <a:endParaRPr lang="pt-BR" sz="2400" dirty="0"/>
          </a:p>
        </p:txBody>
      </p:sp>
      <p:sp>
        <p:nvSpPr>
          <p:cNvPr id="8" name="Seta para baixo 7"/>
          <p:cNvSpPr/>
          <p:nvPr/>
        </p:nvSpPr>
        <p:spPr>
          <a:xfrm>
            <a:off x="3419872" y="2276872"/>
            <a:ext cx="792088" cy="1152128"/>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Seta para baixo 8"/>
          <p:cNvSpPr/>
          <p:nvPr/>
        </p:nvSpPr>
        <p:spPr>
          <a:xfrm>
            <a:off x="3419872" y="3933056"/>
            <a:ext cx="792088" cy="1152128"/>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2800" dirty="0" smtClean="0"/>
              <a:t>ATOS DE CURRÍCULO NO FACEBOOK –  TÁTICAS DOS PRATICANTES</a:t>
            </a:r>
            <a:endParaRPr lang="pt-BR" sz="2800" dirty="0"/>
          </a:p>
        </p:txBody>
      </p:sp>
      <p:pic>
        <p:nvPicPr>
          <p:cNvPr id="4" name="Picture 4"/>
          <p:cNvPicPr>
            <a:picLocks noGrp="1" noChangeAspect="1" noChangeArrowheads="1"/>
          </p:cNvPicPr>
          <p:nvPr>
            <p:ph idx="1"/>
          </p:nvPr>
        </p:nvPicPr>
        <p:blipFill>
          <a:blip r:embed="rId2" cstate="print"/>
          <a:srcRect/>
          <a:stretch>
            <a:fillRect/>
          </a:stretch>
        </p:blipFill>
        <p:spPr bwMode="auto">
          <a:xfrm>
            <a:off x="0" y="1556792"/>
            <a:ext cx="7524328" cy="50405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CERTEAU</a:t>
            </a:r>
            <a:endParaRPr lang="pt-BR" dirty="0"/>
          </a:p>
        </p:txBody>
      </p:sp>
      <p:sp>
        <p:nvSpPr>
          <p:cNvPr id="3" name="Espaço Reservado para Conteúdo 2"/>
          <p:cNvSpPr>
            <a:spLocks noGrp="1"/>
          </p:cNvSpPr>
          <p:nvPr>
            <p:ph idx="1"/>
          </p:nvPr>
        </p:nvSpPr>
        <p:spPr/>
        <p:txBody>
          <a:bodyPr/>
          <a:lstStyle/>
          <a:p>
            <a:pPr algn="just">
              <a:buNone/>
            </a:pPr>
            <a:r>
              <a:rPr lang="pt-BR" dirty="0" smtClean="0"/>
              <a:t>“	</a:t>
            </a:r>
            <a:r>
              <a:rPr lang="pt-BR" sz="2800" dirty="0" smtClean="0"/>
              <a:t>As táticas são procedimentos que valem pela pertinência que dão ao tempo – às circunstâncias que o instante preciso de uma intervenção transforma em situação favorável, à rapidez de movimentos que mudam a organização do espaço, às relações entre momentos sucessivos de um “golpe”, aos cruzamentos possíveis de durações e ritmos heterogêneos.” (CERTEAU, 2009, p.96)</a:t>
            </a:r>
            <a:endParaRPr lang="pt-BR"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2800" dirty="0" smtClean="0"/>
              <a:t>FACEBOOK: AÇÕES QUE REINVENTAM O FAZER CURRICULAR</a:t>
            </a:r>
            <a:endParaRPr lang="pt-BR" sz="2800" dirty="0"/>
          </a:p>
        </p:txBody>
      </p:sp>
      <p:pic>
        <p:nvPicPr>
          <p:cNvPr id="4" name="Espaço Reservado para Conteúdo 3"/>
          <p:cNvPicPr>
            <a:picLocks noGrp="1"/>
          </p:cNvPicPr>
          <p:nvPr>
            <p:ph idx="1"/>
          </p:nvPr>
        </p:nvPicPr>
        <p:blipFill>
          <a:blip r:embed="rId2" cstate="print"/>
          <a:srcRect/>
          <a:stretch>
            <a:fillRect/>
          </a:stretch>
        </p:blipFill>
        <p:spPr bwMode="auto">
          <a:xfrm>
            <a:off x="0" y="1628801"/>
            <a:ext cx="9144000" cy="2664296"/>
          </a:xfrm>
          <a:prstGeom prst="rect">
            <a:avLst/>
          </a:prstGeom>
          <a:noFill/>
          <a:ln w="9525">
            <a:noFill/>
            <a:miter lim="800000"/>
            <a:headEnd/>
            <a:tailEnd/>
          </a:ln>
        </p:spPr>
      </p:pic>
      <p:sp>
        <p:nvSpPr>
          <p:cNvPr id="5" name="CaixaDeTexto 4"/>
          <p:cNvSpPr txBox="1"/>
          <p:nvPr/>
        </p:nvSpPr>
        <p:spPr>
          <a:xfrm>
            <a:off x="251520" y="4509120"/>
            <a:ext cx="8640960" cy="1938992"/>
          </a:xfrm>
          <a:prstGeom prst="rect">
            <a:avLst/>
          </a:prstGeom>
          <a:noFill/>
        </p:spPr>
        <p:txBody>
          <a:bodyPr wrap="square" rtlCol="0">
            <a:spAutoFit/>
          </a:bodyPr>
          <a:lstStyle/>
          <a:p>
            <a:pPr algn="just"/>
            <a:r>
              <a:rPr lang="pt-BR" sz="2400" dirty="0" smtClean="0"/>
              <a:t>Ao usar o </a:t>
            </a:r>
            <a:r>
              <a:rPr lang="pt-BR" sz="2400" dirty="0" err="1" smtClean="0"/>
              <a:t>Facebook</a:t>
            </a:r>
            <a:r>
              <a:rPr lang="pt-BR" sz="2400" dirty="0" smtClean="0"/>
              <a:t> como recurso de aproximação entre a vida cotidiana e a vida escolar, professora e alunos, usam táticas de praticantes para “</a:t>
            </a:r>
            <a:r>
              <a:rPr lang="pt-BR" sz="2400" dirty="0" err="1" smtClean="0"/>
              <a:t>sensocomunizar</a:t>
            </a:r>
            <a:r>
              <a:rPr lang="pt-BR" sz="2400" dirty="0" smtClean="0"/>
              <a:t>” o saber disciplinar, legitimando outros espaços como lócus de construção de saber.</a:t>
            </a:r>
            <a:endParaRPr lang="pt-BR"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pt-BR" dirty="0" smtClean="0"/>
              <a:t>O CENÁRIO SÓCIO-TÉCNICO</a:t>
            </a:r>
            <a:endParaRPr lang="pt-BR" dirty="0"/>
          </a:p>
        </p:txBody>
      </p:sp>
      <p:pic>
        <p:nvPicPr>
          <p:cNvPr id="6" name="Espaço Reservado para Conteúdo 5" descr="http://depoisdafacul.files.wordpress.com/2010/11/as-novas-tecnologias-de-informacao-e-comunicacao.jpg"/>
          <p:cNvPicPr>
            <a:picLocks noGrp="1"/>
          </p:cNvPicPr>
          <p:nvPr>
            <p:ph idx="1"/>
          </p:nvPr>
        </p:nvPicPr>
        <p:blipFill>
          <a:blip r:embed="rId2" cstate="print"/>
          <a:srcRect/>
          <a:stretch>
            <a:fillRect/>
          </a:stretch>
        </p:blipFill>
        <p:spPr bwMode="auto">
          <a:xfrm>
            <a:off x="0" y="1628800"/>
            <a:ext cx="9144000" cy="52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OS LAÇOS SOCIAIS</a:t>
            </a:r>
            <a:endParaRPr lang="pt-BR" dirty="0"/>
          </a:p>
        </p:txBody>
      </p:sp>
      <p:pic>
        <p:nvPicPr>
          <p:cNvPr id="4" name="Espaço Reservado para Conteúdo 3"/>
          <p:cNvPicPr>
            <a:picLocks noGrp="1"/>
          </p:cNvPicPr>
          <p:nvPr>
            <p:ph idx="1"/>
          </p:nvPr>
        </p:nvPicPr>
        <p:blipFill>
          <a:blip r:embed="rId2" cstate="print"/>
          <a:srcRect r="80806"/>
          <a:stretch>
            <a:fillRect/>
          </a:stretch>
        </p:blipFill>
        <p:spPr bwMode="auto">
          <a:xfrm>
            <a:off x="0" y="1628800"/>
            <a:ext cx="1545133" cy="5229200"/>
          </a:xfrm>
          <a:prstGeom prst="rect">
            <a:avLst/>
          </a:prstGeom>
          <a:ln>
            <a:noFill/>
          </a:ln>
          <a:effectLst>
            <a:outerShdw blurRad="292100" dist="139700" dir="2700000" algn="tl" rotWithShape="0">
              <a:srgbClr val="333333">
                <a:alpha val="65000"/>
              </a:srgbClr>
            </a:outerShdw>
          </a:effectLst>
        </p:spPr>
      </p:pic>
      <p:sp>
        <p:nvSpPr>
          <p:cNvPr id="5" name="CaixaDeTexto 4"/>
          <p:cNvSpPr txBox="1"/>
          <p:nvPr/>
        </p:nvSpPr>
        <p:spPr>
          <a:xfrm>
            <a:off x="1835696" y="1700808"/>
            <a:ext cx="5760640" cy="5078313"/>
          </a:xfrm>
          <a:prstGeom prst="rect">
            <a:avLst/>
          </a:prstGeom>
          <a:solidFill>
            <a:schemeClr val="accent3">
              <a:lumMod val="65000"/>
            </a:schemeClr>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endParaRPr lang="pt-BR" sz="3600" dirty="0" smtClean="0"/>
          </a:p>
          <a:p>
            <a:r>
              <a:rPr lang="pt-BR" sz="3600" dirty="0" smtClean="0"/>
              <a:t>Segundo </a:t>
            </a:r>
            <a:r>
              <a:rPr lang="pt-BR" sz="3600" dirty="0" err="1" smtClean="0"/>
              <a:t>Recuero</a:t>
            </a:r>
            <a:r>
              <a:rPr lang="pt-BR" sz="3600" dirty="0" smtClean="0"/>
              <a:t> (2009), podem ser:</a:t>
            </a:r>
          </a:p>
          <a:p>
            <a:endParaRPr lang="pt-BR" sz="3600" dirty="0" smtClean="0"/>
          </a:p>
          <a:p>
            <a:pPr>
              <a:buFont typeface="Wingdings" pitchFamily="2" charset="2"/>
              <a:buChar char="ü"/>
            </a:pPr>
            <a:r>
              <a:rPr lang="pt-BR" sz="3600" dirty="0" smtClean="0"/>
              <a:t>Associativos</a:t>
            </a:r>
          </a:p>
          <a:p>
            <a:pPr>
              <a:buFont typeface="Wingdings" pitchFamily="2" charset="2"/>
              <a:buChar char="ü"/>
            </a:pPr>
            <a:r>
              <a:rPr lang="pt-BR" sz="3600" dirty="0" smtClean="0"/>
              <a:t>Relacionais</a:t>
            </a:r>
          </a:p>
          <a:p>
            <a:pPr>
              <a:buFont typeface="Wingdings" pitchFamily="2" charset="2"/>
              <a:buChar char="ü"/>
            </a:pPr>
            <a:r>
              <a:rPr lang="pt-BR" sz="3600" dirty="0" smtClean="0"/>
              <a:t>Fracos</a:t>
            </a:r>
          </a:p>
          <a:p>
            <a:pPr>
              <a:buFont typeface="Wingdings" pitchFamily="2" charset="2"/>
              <a:buChar char="ü"/>
            </a:pPr>
            <a:r>
              <a:rPr lang="pt-BR" sz="3600" dirty="0" smtClean="0"/>
              <a:t>Fortes</a:t>
            </a:r>
          </a:p>
          <a:p>
            <a:endParaRPr lang="pt-BR" sz="3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4000" dirty="0" smtClean="0"/>
              <a:t>CAPITAL SOCIAL</a:t>
            </a:r>
            <a:endParaRPr lang="pt-BR" sz="4000" dirty="0"/>
          </a:p>
        </p:txBody>
      </p:sp>
      <p:pic>
        <p:nvPicPr>
          <p:cNvPr id="4" name="Espaço Reservado para Conteúdo 3" descr="http://4.bp.blogspot.com/-TAO9rBcknvo/TinHgHl4hiI/AAAAAAAAAG0/Ynjx8YNBx1c/s1600/fotos+facebook.jpg"/>
          <p:cNvPicPr>
            <a:picLocks noGrp="1"/>
          </p:cNvPicPr>
          <p:nvPr>
            <p:ph idx="1"/>
          </p:nvPr>
        </p:nvPicPr>
        <p:blipFill>
          <a:blip r:embed="rId2" cstate="print"/>
          <a:srcRect/>
          <a:stretch>
            <a:fillRect/>
          </a:stretch>
        </p:blipFill>
        <p:spPr bwMode="auto">
          <a:xfrm>
            <a:off x="0" y="1700212"/>
            <a:ext cx="9144000" cy="48971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FACEANDO O CURRÍCULO</a:t>
            </a:r>
            <a:endParaRPr lang="pt-BR" dirty="0"/>
          </a:p>
        </p:txBody>
      </p:sp>
      <p:pic>
        <p:nvPicPr>
          <p:cNvPr id="1026" name="Picture 2"/>
          <p:cNvPicPr>
            <a:picLocks noGrp="1" noChangeAspect="1" noChangeArrowheads="1"/>
          </p:cNvPicPr>
          <p:nvPr>
            <p:ph idx="1"/>
          </p:nvPr>
        </p:nvPicPr>
        <p:blipFill>
          <a:blip r:embed="rId2" cstate="print"/>
          <a:srcRect l="18357" r="27276"/>
          <a:stretch>
            <a:fillRect/>
          </a:stretch>
        </p:blipFill>
        <p:spPr bwMode="auto">
          <a:xfrm>
            <a:off x="0" y="1628796"/>
            <a:ext cx="7596336" cy="50405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FACEBOOK: POTÊNCIA COMUNICACIONAL</a:t>
            </a:r>
            <a:endParaRPr lang="pt-BR" dirty="0"/>
          </a:p>
        </p:txBody>
      </p:sp>
      <p:sp>
        <p:nvSpPr>
          <p:cNvPr id="3" name="Espaço Reservado para Conteúdo 2"/>
          <p:cNvSpPr>
            <a:spLocks noGrp="1"/>
          </p:cNvSpPr>
          <p:nvPr>
            <p:ph idx="1"/>
          </p:nvPr>
        </p:nvSpPr>
        <p:spPr/>
        <p:txBody>
          <a:bodyPr/>
          <a:lstStyle/>
          <a:p>
            <a:pPr algn="just">
              <a:buNone/>
            </a:pPr>
            <a:r>
              <a:rPr lang="pt-BR" dirty="0" smtClean="0"/>
              <a:t>“ </a:t>
            </a:r>
            <a:r>
              <a:rPr lang="pt-BR" sz="2800" dirty="0" smtClean="0"/>
              <a:t>Sem substituir as formas mais tradicionais de comunicação organizacional, as redes sociais virtuais podem a elas se somar, incrementando sobremaneira as relações coletivas que fundamentam as organizações, pois a internet constitui-se em uma via alternativa bastante eficaz para o envolvimento em grupos sociais.” (SANTAELLA, 2010, p.278)</a:t>
            </a:r>
            <a:endParaRPr lang="pt-BR"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INTERATIVIDADE</a:t>
            </a:r>
            <a:endParaRPr lang="pt-BR" dirty="0"/>
          </a:p>
        </p:txBody>
      </p:sp>
      <p:sp>
        <p:nvSpPr>
          <p:cNvPr id="3" name="Espaço Reservado para Conteúdo 2"/>
          <p:cNvSpPr>
            <a:spLocks noGrp="1"/>
          </p:cNvSpPr>
          <p:nvPr>
            <p:ph idx="1"/>
          </p:nvPr>
        </p:nvSpPr>
        <p:spPr/>
        <p:txBody>
          <a:bodyPr/>
          <a:lstStyle/>
          <a:p>
            <a:r>
              <a:rPr lang="pt-BR" sz="2800" dirty="0" smtClean="0"/>
              <a:t>OBRA DE MARIKO MORI ONENESS E CO-AUTORIA EM SILVA (1998)</a:t>
            </a:r>
          </a:p>
          <a:p>
            <a:pPr>
              <a:buNone/>
            </a:pPr>
            <a:endParaRPr lang="pt-BR" dirty="0"/>
          </a:p>
        </p:txBody>
      </p:sp>
      <p:pic>
        <p:nvPicPr>
          <p:cNvPr id="1026" name="Picture 2" descr="C:\Users\Aline Weber\Downloads\foto (8).jpg"/>
          <p:cNvPicPr>
            <a:picLocks noChangeAspect="1" noChangeArrowheads="1"/>
          </p:cNvPicPr>
          <p:nvPr/>
        </p:nvPicPr>
        <p:blipFill>
          <a:blip r:embed="rId2" cstate="print"/>
          <a:srcRect/>
          <a:stretch>
            <a:fillRect/>
          </a:stretch>
        </p:blipFill>
        <p:spPr bwMode="auto">
          <a:xfrm>
            <a:off x="0" y="2942946"/>
            <a:ext cx="9144000" cy="3915054"/>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INTERATIVIDADE</a:t>
            </a:r>
            <a:endParaRPr lang="pt-BR" dirty="0"/>
          </a:p>
        </p:txBody>
      </p:sp>
      <p:sp>
        <p:nvSpPr>
          <p:cNvPr id="3" name="Espaço Reservado para Conteúdo 2"/>
          <p:cNvSpPr>
            <a:spLocks noGrp="1"/>
          </p:cNvSpPr>
          <p:nvPr>
            <p:ph idx="1"/>
          </p:nvPr>
        </p:nvSpPr>
        <p:spPr/>
        <p:txBody>
          <a:bodyPr/>
          <a:lstStyle/>
          <a:p>
            <a:pPr algn="just"/>
            <a:r>
              <a:rPr lang="pt-BR" sz="2800" dirty="0" smtClean="0"/>
              <a:t>Pensar a gestão da sala de aula mais conectada com a interatividade, como afirma </a:t>
            </a:r>
            <a:r>
              <a:rPr lang="pt-BR" sz="2800" dirty="0" err="1" smtClean="0"/>
              <a:t>Santaella</a:t>
            </a:r>
            <a:r>
              <a:rPr lang="pt-BR" sz="2800" dirty="0" smtClean="0"/>
              <a:t>: “pensá-la na base da multiplicidade, da diversidade em ambientes de pouca hierarquia, regidos muito mais pela emergência e auto-organização do que pela coerção.” (SANTAELLA, 2010, p.279)</a:t>
            </a:r>
            <a:endParaRPr lang="pt-BR" sz="2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3600" dirty="0" smtClean="0"/>
              <a:t>OS NÓS DA REDE: CONSIDERAÇÕES FINAIS</a:t>
            </a:r>
            <a:endParaRPr lang="pt-BR" sz="3600" dirty="0"/>
          </a:p>
        </p:txBody>
      </p:sp>
      <p:sp>
        <p:nvSpPr>
          <p:cNvPr id="3" name="Espaço Reservado para Conteúdo 2"/>
          <p:cNvSpPr>
            <a:spLocks noGrp="1"/>
          </p:cNvSpPr>
          <p:nvPr>
            <p:ph idx="1"/>
          </p:nvPr>
        </p:nvSpPr>
        <p:spPr/>
        <p:txBody>
          <a:bodyPr/>
          <a:lstStyle/>
          <a:p>
            <a:pPr algn="just">
              <a:buNone/>
            </a:pPr>
            <a:r>
              <a:rPr lang="pt-BR" sz="2800" dirty="0" smtClean="0"/>
              <a:t>	Ao narrar nesse artigo a experiência de uma comunicação em rede, para além dos muros da escola, consideramos o cotidiano como fonte de aprendizagem e construção de conhecimento, como o </a:t>
            </a:r>
            <a:r>
              <a:rPr lang="pt-BR" sz="2800" i="1" dirty="0" err="1" smtClean="0"/>
              <a:t>espaçotempo</a:t>
            </a:r>
            <a:r>
              <a:rPr lang="pt-BR" sz="2800" dirty="0" smtClean="0"/>
              <a:t> da tessitura de práticas sociais reais, assim instituídas pelos usos dos praticantes que modificam regras, criam e reinventam maneiras de estar coletivamente.</a:t>
            </a:r>
          </a:p>
          <a:p>
            <a:pPr>
              <a:buNone/>
            </a:pPr>
            <a:endParaRPr lang="pt-B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pt-BR" dirty="0" smtClean="0"/>
              <a:t>QUEM É O SUJEITO EM REDE? </a:t>
            </a:r>
            <a:endParaRPr lang="pt-BR" dirty="0"/>
          </a:p>
        </p:txBody>
      </p:sp>
      <p:pic>
        <p:nvPicPr>
          <p:cNvPr id="6" name="Espaço Reservado para Conteúdo 5" descr="http://depoisdafacul.files.wordpress.com/2010/11/as-novas-tecnologias-de-informacao-e-comunicacao.jpg"/>
          <p:cNvPicPr>
            <a:picLocks noGrp="1"/>
          </p:cNvPicPr>
          <p:nvPr>
            <p:ph idx="1"/>
          </p:nvPr>
        </p:nvPicPr>
        <p:blipFill>
          <a:blip r:embed="rId2" cstate="print"/>
          <a:srcRect/>
          <a:stretch>
            <a:fillRect/>
          </a:stretch>
        </p:blipFill>
        <p:spPr bwMode="auto">
          <a:xfrm>
            <a:off x="0" y="1628800"/>
            <a:ext cx="9144000" cy="52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endParaRPr lang="pt-BR" dirty="0"/>
          </a:p>
        </p:txBody>
      </p:sp>
      <p:sp>
        <p:nvSpPr>
          <p:cNvPr id="3075" name="Rectangle 3"/>
          <p:cNvSpPr>
            <a:spLocks noGrp="1" noChangeArrowheads="1"/>
          </p:cNvSpPr>
          <p:nvPr>
            <p:ph type="body" idx="1"/>
          </p:nvPr>
        </p:nvSpPr>
        <p:spPr>
          <a:xfrm>
            <a:off x="4283968" y="1700213"/>
            <a:ext cx="3240782" cy="4525962"/>
          </a:xfrm>
        </p:spPr>
        <p:txBody>
          <a:bodyPr/>
          <a:lstStyle/>
          <a:p>
            <a:r>
              <a:rPr lang="pt-BR" dirty="0" smtClean="0"/>
              <a:t>SANTAELLA</a:t>
            </a:r>
          </a:p>
          <a:p>
            <a:endParaRPr lang="pt-BR" dirty="0" smtClean="0"/>
          </a:p>
          <a:p>
            <a:r>
              <a:rPr lang="pt-BR" dirty="0" smtClean="0"/>
              <a:t>Leitor Contemplativo</a:t>
            </a:r>
          </a:p>
          <a:p>
            <a:r>
              <a:rPr lang="pt-BR" dirty="0" smtClean="0"/>
              <a:t>Leitor Movente</a:t>
            </a:r>
          </a:p>
          <a:p>
            <a:r>
              <a:rPr lang="pt-BR" dirty="0" smtClean="0"/>
              <a:t>Leitor </a:t>
            </a:r>
            <a:r>
              <a:rPr lang="pt-BR" dirty="0" err="1" smtClean="0"/>
              <a:t>Imersivo</a:t>
            </a:r>
            <a:endParaRPr lang="pt-BR" dirty="0" smtClean="0"/>
          </a:p>
          <a:p>
            <a:endParaRPr lang="pt-BR" dirty="0"/>
          </a:p>
        </p:txBody>
      </p:sp>
      <p:pic>
        <p:nvPicPr>
          <p:cNvPr id="4" name="Imagem 3" descr="[web+http.jpg]"/>
          <p:cNvPicPr/>
          <p:nvPr/>
        </p:nvPicPr>
        <p:blipFill>
          <a:blip r:embed="rId3" cstate="print"/>
          <a:srcRect/>
          <a:stretch>
            <a:fillRect/>
          </a:stretch>
        </p:blipFill>
        <p:spPr bwMode="auto">
          <a:xfrm>
            <a:off x="0" y="0"/>
            <a:ext cx="4644008" cy="3140968"/>
          </a:xfrm>
          <a:prstGeom prst="rect">
            <a:avLst/>
          </a:prstGeom>
          <a:noFill/>
          <a:ln w="9525">
            <a:noFill/>
            <a:miter lim="800000"/>
            <a:headEnd/>
            <a:tailEnd/>
          </a:ln>
        </p:spPr>
      </p:pic>
      <p:pic>
        <p:nvPicPr>
          <p:cNvPr id="5" name="Imagem 4" descr="o-leitor"/>
          <p:cNvPicPr/>
          <p:nvPr/>
        </p:nvPicPr>
        <p:blipFill>
          <a:blip r:embed="rId4" cstate="print"/>
          <a:srcRect/>
          <a:stretch>
            <a:fillRect/>
          </a:stretch>
        </p:blipFill>
        <p:spPr bwMode="auto">
          <a:xfrm>
            <a:off x="0" y="3068960"/>
            <a:ext cx="4644008" cy="37890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pt-BR" dirty="0" smtClean="0"/>
              <a:t>O CIBERESPAÇO</a:t>
            </a:r>
            <a:endParaRPr lang="pt-BR" dirty="0"/>
          </a:p>
        </p:txBody>
      </p:sp>
      <p:sp>
        <p:nvSpPr>
          <p:cNvPr id="3075" name="Rectangle 3"/>
          <p:cNvSpPr>
            <a:spLocks noGrp="1" noChangeArrowheads="1"/>
          </p:cNvSpPr>
          <p:nvPr>
            <p:ph type="body" idx="1"/>
          </p:nvPr>
        </p:nvSpPr>
        <p:spPr/>
        <p:txBody>
          <a:bodyPr/>
          <a:lstStyle/>
          <a:p>
            <a:endParaRPr lang="pt-BR" dirty="0" smtClean="0"/>
          </a:p>
          <a:p>
            <a:endParaRPr lang="pt-BR" dirty="0" smtClean="0"/>
          </a:p>
          <a:p>
            <a:endParaRPr lang="pt-BR" dirty="0" smtClean="0"/>
          </a:p>
          <a:p>
            <a:endParaRPr lang="pt-BR" dirty="0" smtClean="0"/>
          </a:p>
          <a:p>
            <a:pPr algn="just"/>
            <a:r>
              <a:rPr lang="pt-BR" sz="2000" dirty="0" smtClean="0"/>
              <a:t>Com essas possibilidades de organizar os dados no ciberespaço, novas lógicas instauram-se como formas de estarmos em sociedade, conectados em rede, como nos diz </a:t>
            </a:r>
            <a:r>
              <a:rPr lang="pt-BR" sz="2000" dirty="0" err="1" smtClean="0"/>
              <a:t>Lévy</a:t>
            </a:r>
            <a:r>
              <a:rPr lang="pt-BR" sz="2000" dirty="0" smtClean="0"/>
              <a:t> “redes de interfaces abertas a novas conexões, imprevisíveis, que podem transformar radicalmente seu significado e uso” ( </a:t>
            </a:r>
            <a:r>
              <a:rPr lang="pt-BR" sz="2000" dirty="0" err="1" smtClean="0"/>
              <a:t>Lévy</a:t>
            </a:r>
            <a:r>
              <a:rPr lang="pt-BR" sz="2000" dirty="0" smtClean="0"/>
              <a:t>, 1993, p. 102).</a:t>
            </a:r>
          </a:p>
          <a:p>
            <a:endParaRPr lang="pt-BR" sz="2400" dirty="0"/>
          </a:p>
        </p:txBody>
      </p:sp>
      <p:pic>
        <p:nvPicPr>
          <p:cNvPr id="4" name="Imagem 3" descr="[web+http.jpg]"/>
          <p:cNvPicPr/>
          <p:nvPr/>
        </p:nvPicPr>
        <p:blipFill>
          <a:blip r:embed="rId2" cstate="print"/>
          <a:srcRect/>
          <a:stretch>
            <a:fillRect/>
          </a:stretch>
        </p:blipFill>
        <p:spPr bwMode="auto">
          <a:xfrm>
            <a:off x="0" y="1700808"/>
            <a:ext cx="9144000" cy="20882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pt-BR" dirty="0" smtClean="0"/>
              <a:t>OS USOS</a:t>
            </a:r>
            <a:endParaRPr lang="pt-BR" dirty="0"/>
          </a:p>
        </p:txBody>
      </p:sp>
      <p:sp>
        <p:nvSpPr>
          <p:cNvPr id="3075" name="Rectangle 3"/>
          <p:cNvSpPr>
            <a:spLocks noGrp="1" noChangeArrowheads="1"/>
          </p:cNvSpPr>
          <p:nvPr>
            <p:ph type="body" idx="1"/>
          </p:nvPr>
        </p:nvSpPr>
        <p:spPr/>
        <p:txBody>
          <a:bodyPr/>
          <a:lstStyle/>
          <a:p>
            <a:pPr algn="just"/>
            <a:r>
              <a:rPr lang="pt-BR" sz="2000" dirty="0" smtClean="0"/>
              <a:t>É sobre essas redes de interfaces abertas do ciberespaço onde professores e alunos apropriam-se dos saberes produzidos na e da </a:t>
            </a:r>
            <a:r>
              <a:rPr lang="pt-BR" sz="2000" dirty="0" err="1" smtClean="0"/>
              <a:t>cibercultura</a:t>
            </a:r>
            <a:r>
              <a:rPr lang="pt-BR" sz="2000" dirty="0" smtClean="0"/>
              <a:t>, construindo redes educativas, que pensamos esse trabalho.</a:t>
            </a:r>
          </a:p>
          <a:p>
            <a:pPr algn="just"/>
            <a:r>
              <a:rPr lang="pt-BR" sz="2000" dirty="0" smtClean="0"/>
              <a:t>Assim, pretendemos nesse estudo, analisar o software social </a:t>
            </a:r>
            <a:r>
              <a:rPr lang="pt-BR" sz="2000" dirty="0" err="1" smtClean="0"/>
              <a:t>Facebook</a:t>
            </a:r>
            <a:r>
              <a:rPr lang="pt-BR" sz="2000" dirty="0" smtClean="0"/>
              <a:t>, como uma possibilidade de </a:t>
            </a:r>
            <a:r>
              <a:rPr lang="pt-BR" sz="2000" b="1" i="1" dirty="0" err="1" smtClean="0"/>
              <a:t>espaçotempo</a:t>
            </a:r>
            <a:r>
              <a:rPr lang="pt-BR" sz="2000" i="1" dirty="0" smtClean="0"/>
              <a:t> </a:t>
            </a:r>
            <a:r>
              <a:rPr lang="pt-BR" sz="2000" dirty="0" smtClean="0"/>
              <a:t>de produções curriculares daqueles que vivenciam o cotidiano. Como </a:t>
            </a:r>
            <a:r>
              <a:rPr lang="pt-BR" sz="2000" b="1" dirty="0" smtClean="0"/>
              <a:t>dispositivo</a:t>
            </a:r>
            <a:r>
              <a:rPr lang="pt-BR" sz="2000" dirty="0" smtClean="0"/>
              <a:t> de pesquisa optamos pela observação dos comentários entre alunos e professores na interface e através do mapeamento das conexões estabelecidas entre eles. Para isso foi necessária a condição de membros dos participantes da pesquisa nessa interface</a:t>
            </a:r>
          </a:p>
          <a:p>
            <a:endParaRPr lang="pt-B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pt-BR" dirty="0" smtClean="0"/>
              <a:t>A REDE</a:t>
            </a:r>
            <a:endParaRPr lang="pt-BR" dirty="0"/>
          </a:p>
        </p:txBody>
      </p:sp>
      <p:sp>
        <p:nvSpPr>
          <p:cNvPr id="3075" name="Rectangle 3"/>
          <p:cNvSpPr>
            <a:spLocks noGrp="1" noChangeArrowheads="1"/>
          </p:cNvSpPr>
          <p:nvPr>
            <p:ph type="body" idx="1"/>
          </p:nvPr>
        </p:nvSpPr>
        <p:spPr/>
        <p:txBody>
          <a:bodyPr/>
          <a:lstStyle/>
          <a:p>
            <a:endParaRPr lang="pt-BR" dirty="0"/>
          </a:p>
        </p:txBody>
      </p:sp>
      <p:pic>
        <p:nvPicPr>
          <p:cNvPr id="4" name="Imagem 3" descr="Rede Educação online 2010"/>
          <p:cNvPicPr/>
          <p:nvPr/>
        </p:nvPicPr>
        <p:blipFill>
          <a:blip r:embed="rId2" cstate="print"/>
          <a:srcRect/>
          <a:stretch>
            <a:fillRect/>
          </a:stretch>
        </p:blipFill>
        <p:spPr bwMode="auto">
          <a:xfrm>
            <a:off x="0" y="1484784"/>
            <a:ext cx="9144000" cy="53732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pt-BR" dirty="0" smtClean="0"/>
              <a:t>A REDE</a:t>
            </a:r>
            <a:endParaRPr lang="pt-BR" dirty="0"/>
          </a:p>
        </p:txBody>
      </p:sp>
      <p:sp>
        <p:nvSpPr>
          <p:cNvPr id="3075" name="Rectangle 3"/>
          <p:cNvSpPr>
            <a:spLocks noGrp="1" noChangeArrowheads="1"/>
          </p:cNvSpPr>
          <p:nvPr>
            <p:ph type="body" idx="1"/>
          </p:nvPr>
        </p:nvSpPr>
        <p:spPr/>
        <p:txBody>
          <a:bodyPr/>
          <a:lstStyle/>
          <a:p>
            <a:r>
              <a:rPr lang="pt-BR" dirty="0" smtClean="0">
                <a:hlinkClick r:id="rId2" action="ppaction://hlinksldjump"/>
              </a:rPr>
              <a:t>EM CASTELLS</a:t>
            </a:r>
            <a:endParaRPr lang="pt-BR" dirty="0" smtClean="0"/>
          </a:p>
          <a:p>
            <a:endParaRPr lang="pt-BR" dirty="0" smtClean="0"/>
          </a:p>
          <a:p>
            <a:r>
              <a:rPr lang="pt-BR" dirty="0" smtClean="0">
                <a:hlinkClick r:id="rId3" action="ppaction://hlinksldjump"/>
              </a:rPr>
              <a:t>EM RECUERO</a:t>
            </a:r>
            <a:endParaRPr lang="pt-BR" dirty="0" smtClean="0"/>
          </a:p>
          <a:p>
            <a:endParaRPr lang="pt-BR" dirty="0" smtClean="0"/>
          </a:p>
          <a:p>
            <a:r>
              <a:rPr lang="pt-BR" dirty="0" smtClean="0">
                <a:hlinkClick r:id="rId4" action="ppaction://hlinksldjump"/>
              </a:rPr>
              <a:t>EM MUSSO</a:t>
            </a:r>
            <a:endParaRPr lang="pt-BR" dirty="0" smtClean="0"/>
          </a:p>
          <a:p>
            <a:endParaRPr lang="pt-BR" dirty="0" smtClean="0"/>
          </a:p>
          <a:p>
            <a:r>
              <a:rPr lang="pt-BR" dirty="0" smtClean="0">
                <a:hlinkClick r:id="rId5" action="ppaction://hlinksldjump"/>
              </a:rPr>
              <a:t>EM ALVES</a:t>
            </a:r>
            <a:endParaRPr lang="pt-BR" dirty="0" smtClean="0"/>
          </a:p>
          <a:p>
            <a:endParaRPr lang="pt-B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CASTELLS</a:t>
            </a:r>
            <a:endParaRPr lang="pt-BR" dirty="0"/>
          </a:p>
        </p:txBody>
      </p:sp>
      <p:pic>
        <p:nvPicPr>
          <p:cNvPr id="4" name="Espaço Reservado para Conteúdo 3" descr="http://www.pontomidia.com.br/raquel/arquivos/imagens/2rede.jpg"/>
          <p:cNvPicPr>
            <a:picLocks noGrp="1"/>
          </p:cNvPicPr>
          <p:nvPr>
            <p:ph idx="1"/>
          </p:nvPr>
        </p:nvPicPr>
        <p:blipFill>
          <a:blip r:embed="rId2" cstate="print"/>
          <a:srcRect/>
          <a:stretch>
            <a:fillRect/>
          </a:stretch>
        </p:blipFill>
        <p:spPr bwMode="auto">
          <a:xfrm>
            <a:off x="0" y="1700213"/>
            <a:ext cx="3491880" cy="2520875"/>
          </a:xfrm>
          <a:prstGeom prst="rect">
            <a:avLst/>
          </a:prstGeom>
          <a:noFill/>
          <a:ln w="9525">
            <a:noFill/>
            <a:miter lim="800000"/>
            <a:headEnd/>
            <a:tailEnd/>
          </a:ln>
        </p:spPr>
      </p:pic>
      <p:sp>
        <p:nvSpPr>
          <p:cNvPr id="5" name="CaixaDeTexto 4"/>
          <p:cNvSpPr txBox="1"/>
          <p:nvPr/>
        </p:nvSpPr>
        <p:spPr>
          <a:xfrm>
            <a:off x="3491880" y="2276872"/>
            <a:ext cx="3888432" cy="4154984"/>
          </a:xfrm>
          <a:prstGeom prst="rect">
            <a:avLst/>
          </a:prstGeom>
          <a:noFill/>
        </p:spPr>
        <p:txBody>
          <a:bodyPr wrap="square" rtlCol="0">
            <a:spAutoFit/>
          </a:bodyPr>
          <a:lstStyle/>
          <a:p>
            <a:pPr algn="just"/>
            <a:r>
              <a:rPr lang="pt-BR" sz="2400" dirty="0" smtClean="0"/>
              <a:t>Uma rede é um conjunto de nós interconectados. A formação de redes é uma prática humana muito antiga, mas as redes ganharam vida nova em nosso tempo transformando-se em redes de informação energizadas pela Internet. (CASTELLS, 2003, p.7)</a:t>
            </a:r>
            <a:endParaRPr lang="pt-BR" sz="2400" dirty="0"/>
          </a:p>
        </p:txBody>
      </p:sp>
      <p:sp>
        <p:nvSpPr>
          <p:cNvPr id="6" name="Botão de ação: Voltar ou Anterior 5">
            <a:hlinkClick r:id="rId3" action="ppaction://hlinksldjump" highlightClick="1"/>
          </p:cNvPr>
          <p:cNvSpPr/>
          <p:nvPr/>
        </p:nvSpPr>
        <p:spPr>
          <a:xfrm>
            <a:off x="323528" y="6237312"/>
            <a:ext cx="432048" cy="28803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0277009">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 padrão">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10277009</Template>
  <TotalTime>634</TotalTime>
  <Words>618</Words>
  <Application>Microsoft Office PowerPoint</Application>
  <PresentationFormat>Apresentação na tela (4:3)</PresentationFormat>
  <Paragraphs>86</Paragraphs>
  <Slides>26</Slides>
  <Notes>1</Notes>
  <HiddenSlides>0</HiddenSlides>
  <MMClips>0</MMClips>
  <ScaleCrop>false</ScaleCrop>
  <HeadingPairs>
    <vt:vector size="4" baseType="variant">
      <vt:variant>
        <vt:lpstr>Tema</vt:lpstr>
      </vt:variant>
      <vt:variant>
        <vt:i4>1</vt:i4>
      </vt:variant>
      <vt:variant>
        <vt:lpstr>Títulos de slides</vt:lpstr>
      </vt:variant>
      <vt:variant>
        <vt:i4>26</vt:i4>
      </vt:variant>
    </vt:vector>
  </HeadingPairs>
  <TitlesOfParts>
    <vt:vector size="27" baseType="lpstr">
      <vt:lpstr>10277009</vt:lpstr>
      <vt:lpstr>Caiu na rede é peixe: o currículo no contexto das redes sociais</vt:lpstr>
      <vt:lpstr>O CENÁRIO SÓCIO-TÉCNICO</vt:lpstr>
      <vt:lpstr>QUEM É O SUJEITO EM REDE? </vt:lpstr>
      <vt:lpstr>Slide 4</vt:lpstr>
      <vt:lpstr>O CIBERESPAÇO</vt:lpstr>
      <vt:lpstr>OS USOS</vt:lpstr>
      <vt:lpstr>A REDE</vt:lpstr>
      <vt:lpstr>A REDE</vt:lpstr>
      <vt:lpstr>CASTELLS</vt:lpstr>
      <vt:lpstr>MUSSO</vt:lpstr>
      <vt:lpstr>RECUERO</vt:lpstr>
      <vt:lpstr>ALVES</vt:lpstr>
      <vt:lpstr>O CURRÍCULO TECIDO EM REDE: UMA ABORDAGEM MULTIRREFERENCIAL</vt:lpstr>
      <vt:lpstr>PESQUISA NOS/DOS/COM OS COTIDIANOS</vt:lpstr>
      <vt:lpstr>O CURRÍCULO COMO ESPAÇOTEMPO DE CONSTRUÇÃO DE SABERES</vt:lpstr>
      <vt:lpstr>CURRÍCULO</vt:lpstr>
      <vt:lpstr>ATOS DE CURRÍCULO NO FACEBOOK –  TÁTICAS DOS PRATICANTES</vt:lpstr>
      <vt:lpstr>CERTEAU</vt:lpstr>
      <vt:lpstr>FACEBOOK: AÇÕES QUE REINVENTAM O FAZER CURRICULAR</vt:lpstr>
      <vt:lpstr>OS LAÇOS SOCIAIS</vt:lpstr>
      <vt:lpstr>CAPITAL SOCIAL</vt:lpstr>
      <vt:lpstr>FACEANDO O CURRÍCULO</vt:lpstr>
      <vt:lpstr>FACEBOOK: POTÊNCIA COMUNICACIONAL</vt:lpstr>
      <vt:lpstr>INTERATIVIDADE</vt:lpstr>
      <vt:lpstr>INTERATIVIDADE</vt:lpstr>
      <vt:lpstr>OS NÓS DA REDE: CONSIDERAÇÕES FINAIS</vt:lpstr>
    </vt:vector>
  </TitlesOfParts>
  <Company>Estação Gráfica Ltda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Caiu na rede é peixe: o currículo no contexto das redes sociais</dc:title>
  <dc:creator>Aline Weber</dc:creator>
  <cp:lastModifiedBy>Aline Weber</cp:lastModifiedBy>
  <cp:revision>63</cp:revision>
  <dcterms:created xsi:type="dcterms:W3CDTF">2011-08-05T18:49:59Z</dcterms:created>
  <dcterms:modified xsi:type="dcterms:W3CDTF">2011-08-09T11:37:32Z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TC102770091046</vt:lpwstr>
  </property>
</Properties>
</file>